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4"/>
  </p:sldMasterIdLst>
  <p:notesMasterIdLst>
    <p:notesMasterId r:id="rId36"/>
  </p:notesMasterIdLst>
  <p:handoutMasterIdLst>
    <p:handoutMasterId r:id="rId37"/>
  </p:handoutMasterIdLst>
  <p:sldIdLst>
    <p:sldId id="546" r:id="rId5"/>
    <p:sldId id="683" r:id="rId6"/>
    <p:sldId id="687" r:id="rId7"/>
    <p:sldId id="686" r:id="rId8"/>
    <p:sldId id="642" r:id="rId9"/>
    <p:sldId id="643" r:id="rId10"/>
    <p:sldId id="644" r:id="rId11"/>
    <p:sldId id="645" r:id="rId12"/>
    <p:sldId id="646" r:id="rId13"/>
    <p:sldId id="647" r:id="rId14"/>
    <p:sldId id="654" r:id="rId15"/>
    <p:sldId id="655" r:id="rId16"/>
    <p:sldId id="670" r:id="rId17"/>
    <p:sldId id="656" r:id="rId18"/>
    <p:sldId id="657" r:id="rId19"/>
    <p:sldId id="661" r:id="rId20"/>
    <p:sldId id="681" r:id="rId21"/>
    <p:sldId id="662" r:id="rId22"/>
    <p:sldId id="664" r:id="rId23"/>
    <p:sldId id="666" r:id="rId24"/>
    <p:sldId id="688" r:id="rId25"/>
    <p:sldId id="658" r:id="rId26"/>
    <p:sldId id="659" r:id="rId27"/>
    <p:sldId id="660" r:id="rId28"/>
    <p:sldId id="663" r:id="rId29"/>
    <p:sldId id="667" r:id="rId30"/>
    <p:sldId id="672" r:id="rId31"/>
    <p:sldId id="668" r:id="rId32"/>
    <p:sldId id="648" r:id="rId33"/>
    <p:sldId id="669" r:id="rId34"/>
    <p:sldId id="641" r:id="rId35"/>
  </p:sldIdLst>
  <p:sldSz cx="9144000" cy="6858000" type="screen4x3"/>
  <p:notesSz cx="6669088" cy="987266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Tahoma" panose="020B060403050404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9BAEB1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F9CC85-1924-4C84-A5A3-B711E7B1D93F}" v="2" dt="2019-09-03T11:07:57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4767" autoAdjust="0"/>
  </p:normalViewPr>
  <p:slideViewPr>
    <p:cSldViewPr>
      <p:cViewPr varScale="1">
        <p:scale>
          <a:sx n="74" d="100"/>
          <a:sy n="74" d="100"/>
        </p:scale>
        <p:origin x="1718" y="4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126" y="2761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3110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tia Vrenken" userId="b041d8d1-f473-4640-ae4e-e4a45e5ec393" providerId="ADAL" clId="{78F9CC85-1924-4C84-A5A3-B711E7B1D93F}"/>
    <pc:docChg chg="undo delSld modSld">
      <pc:chgData name="Titia Vrenken" userId="b041d8d1-f473-4640-ae4e-e4a45e5ec393" providerId="ADAL" clId="{78F9CC85-1924-4C84-A5A3-B711E7B1D93F}" dt="2019-09-03T11:09:01.526" v="30" actId="20577"/>
      <pc:docMkLst>
        <pc:docMk/>
      </pc:docMkLst>
      <pc:sldChg chg="addSp modSp">
        <pc:chgData name="Titia Vrenken" userId="b041d8d1-f473-4640-ae4e-e4a45e5ec393" providerId="ADAL" clId="{78F9CC85-1924-4C84-A5A3-B711E7B1D93F}" dt="2019-09-03T11:07:57.892" v="13" actId="207"/>
        <pc:sldMkLst>
          <pc:docMk/>
          <pc:sldMk cId="0" sldId="654"/>
        </pc:sldMkLst>
        <pc:spChg chg="add mod">
          <ac:chgData name="Titia Vrenken" userId="b041d8d1-f473-4640-ae4e-e4a45e5ec393" providerId="ADAL" clId="{78F9CC85-1924-4C84-A5A3-B711E7B1D93F}" dt="2019-09-03T11:07:57.892" v="13" actId="207"/>
          <ac:spMkLst>
            <pc:docMk/>
            <pc:sldMk cId="0" sldId="654"/>
            <ac:spMk id="2" creationId="{643C4B44-740C-4E6F-8AA5-B9AC3CF5A0B5}"/>
          </ac:spMkLst>
        </pc:spChg>
        <pc:spChg chg="mod">
          <ac:chgData name="Titia Vrenken" userId="b041d8d1-f473-4640-ae4e-e4a45e5ec393" providerId="ADAL" clId="{78F9CC85-1924-4C84-A5A3-B711E7B1D93F}" dt="2019-09-03T11:07:40.508" v="2" actId="20577"/>
          <ac:spMkLst>
            <pc:docMk/>
            <pc:sldMk cId="0" sldId="654"/>
            <ac:spMk id="39940" creationId="{7E78CFE6-62C2-4928-A647-831225335B37}"/>
          </ac:spMkLst>
        </pc:spChg>
      </pc:sldChg>
      <pc:sldChg chg="del">
        <pc:chgData name="Titia Vrenken" userId="b041d8d1-f473-4640-ae4e-e4a45e5ec393" providerId="ADAL" clId="{78F9CC85-1924-4C84-A5A3-B711E7B1D93F}" dt="2019-09-03T11:08:42.039" v="14" actId="2696"/>
        <pc:sldMkLst>
          <pc:docMk/>
          <pc:sldMk cId="0" sldId="675"/>
        </pc:sldMkLst>
      </pc:sldChg>
      <pc:sldChg chg="modSp">
        <pc:chgData name="Titia Vrenken" userId="b041d8d1-f473-4640-ae4e-e4a45e5ec393" providerId="ADAL" clId="{78F9CC85-1924-4C84-A5A3-B711E7B1D93F}" dt="2019-09-03T11:09:01.526" v="30" actId="20577"/>
        <pc:sldMkLst>
          <pc:docMk/>
          <pc:sldMk cId="0" sldId="682"/>
        </pc:sldMkLst>
        <pc:spChg chg="mod">
          <ac:chgData name="Titia Vrenken" userId="b041d8d1-f473-4640-ae4e-e4a45e5ec393" providerId="ADAL" clId="{78F9CC85-1924-4C84-A5A3-B711E7B1D93F}" dt="2019-09-03T11:09:01.526" v="30" actId="20577"/>
          <ac:spMkLst>
            <pc:docMk/>
            <pc:sldMk cId="0" sldId="682"/>
            <ac:spMk id="86020" creationId="{BE858559-5CD2-415F-9064-BBA3B5BC3DE7}"/>
          </ac:spMkLst>
        </pc:spChg>
      </pc:sldChg>
    </pc:docChg>
  </pc:docChgLst>
  <pc:docChgLst>
    <pc:chgData name="Vrenken TE, Titia" userId="S::t.e.vrenken@pl.hanze.nl::b041d8d1-f473-4640-ae4e-e4a45e5ec393" providerId="AD" clId="Web-{CF1EFB8F-4832-46B5-655F-4C6D491A31F6}"/>
    <pc:docChg chg="addSld delSld modSld sldOrd">
      <pc:chgData name="Vrenken TE, Titia" userId="S::t.e.vrenken@pl.hanze.nl::b041d8d1-f473-4640-ae4e-e4a45e5ec393" providerId="AD" clId="Web-{CF1EFB8F-4832-46B5-655F-4C6D491A31F6}" dt="2019-09-03T10:47:43.170" v="21"/>
      <pc:docMkLst>
        <pc:docMk/>
      </pc:docMkLst>
      <pc:sldChg chg="del ord">
        <pc:chgData name="Vrenken TE, Titia" userId="S::t.e.vrenken@pl.hanze.nl::b041d8d1-f473-4640-ae4e-e4a45e5ec393" providerId="AD" clId="Web-{CF1EFB8F-4832-46B5-655F-4C6D491A31F6}" dt="2019-09-03T10:41:28.620" v="4"/>
        <pc:sldMkLst>
          <pc:docMk/>
          <pc:sldMk cId="0" sldId="640"/>
        </pc:sldMkLst>
      </pc:sldChg>
      <pc:sldChg chg="ord">
        <pc:chgData name="Vrenken TE, Titia" userId="S::t.e.vrenken@pl.hanze.nl::b041d8d1-f473-4640-ae4e-e4a45e5ec393" providerId="AD" clId="Web-{CF1EFB8F-4832-46B5-655F-4C6D491A31F6}" dt="2019-09-03T10:43:51.793" v="17"/>
        <pc:sldMkLst>
          <pc:docMk/>
          <pc:sldMk cId="0" sldId="677"/>
        </pc:sldMkLst>
      </pc:sldChg>
      <pc:sldChg chg="add replId">
        <pc:chgData name="Vrenken TE, Titia" userId="S::t.e.vrenken@pl.hanze.nl::b041d8d1-f473-4640-ae4e-e4a45e5ec393" providerId="AD" clId="Web-{CF1EFB8F-4832-46B5-655F-4C6D491A31F6}" dt="2019-09-03T10:39:51.854" v="0"/>
        <pc:sldMkLst>
          <pc:docMk/>
          <pc:sldMk cId="333324767" sldId="683"/>
        </pc:sldMkLst>
      </pc:sldChg>
      <pc:sldChg chg="modSp add">
        <pc:chgData name="Vrenken TE, Titia" userId="S::t.e.vrenken@pl.hanze.nl::b041d8d1-f473-4640-ae4e-e4a45e5ec393" providerId="AD" clId="Web-{CF1EFB8F-4832-46B5-655F-4C6D491A31F6}" dt="2019-09-03T10:40:44.917" v="3" actId="20577"/>
        <pc:sldMkLst>
          <pc:docMk/>
          <pc:sldMk cId="286855609" sldId="684"/>
        </pc:sldMkLst>
        <pc:spChg chg="mod">
          <ac:chgData name="Vrenken TE, Titia" userId="S::t.e.vrenken@pl.hanze.nl::b041d8d1-f473-4640-ae4e-e4a45e5ec393" providerId="AD" clId="Web-{CF1EFB8F-4832-46B5-655F-4C6D491A31F6}" dt="2019-09-03T10:40:44.917" v="3" actId="20577"/>
          <ac:spMkLst>
            <pc:docMk/>
            <pc:sldMk cId="286855609" sldId="684"/>
            <ac:spMk id="2" creationId="{1D0A4053-47E2-48A1-A8E3-FF3F9E0A5BAD}"/>
          </ac:spMkLst>
        </pc:spChg>
      </pc:sldChg>
      <pc:sldChg chg="add del">
        <pc:chgData name="Vrenken TE, Titia" userId="S::t.e.vrenken@pl.hanze.nl::b041d8d1-f473-4640-ae4e-e4a45e5ec393" providerId="AD" clId="Web-{CF1EFB8F-4832-46B5-655F-4C6D491A31F6}" dt="2019-09-03T10:43:30.543" v="16"/>
        <pc:sldMkLst>
          <pc:docMk/>
          <pc:sldMk cId="627008442" sldId="685"/>
        </pc:sldMkLst>
      </pc:sldChg>
      <pc:sldChg chg="modSp add">
        <pc:chgData name="Vrenken TE, Titia" userId="S::t.e.vrenken@pl.hanze.nl::b041d8d1-f473-4640-ae4e-e4a45e5ec393" providerId="AD" clId="Web-{CF1EFB8F-4832-46B5-655F-4C6D491A31F6}" dt="2019-09-03T10:43:12.215" v="9" actId="20577"/>
        <pc:sldMkLst>
          <pc:docMk/>
          <pc:sldMk cId="2822915508" sldId="686"/>
        </pc:sldMkLst>
        <pc:spChg chg="mod">
          <ac:chgData name="Vrenken TE, Titia" userId="S::t.e.vrenken@pl.hanze.nl::b041d8d1-f473-4640-ae4e-e4a45e5ec393" providerId="AD" clId="Web-{CF1EFB8F-4832-46B5-655F-4C6D491A31F6}" dt="2019-09-03T10:43:12.215" v="9" actId="20577"/>
          <ac:spMkLst>
            <pc:docMk/>
            <pc:sldMk cId="2822915508" sldId="686"/>
            <ac:spMk id="83972" creationId="{00000000-0000-0000-0000-000000000000}"/>
          </ac:spMkLst>
        </pc:spChg>
      </pc:sldChg>
      <pc:sldChg chg="add">
        <pc:chgData name="Vrenken TE, Titia" userId="S::t.e.vrenken@pl.hanze.nl::b041d8d1-f473-4640-ae4e-e4a45e5ec393" providerId="AD" clId="Web-{CF1EFB8F-4832-46B5-655F-4C6D491A31F6}" dt="2019-09-03T10:42:12.886" v="7"/>
        <pc:sldMkLst>
          <pc:docMk/>
          <pc:sldMk cId="2887885677" sldId="687"/>
        </pc:sldMkLst>
      </pc:sldChg>
      <pc:sldChg chg="add del">
        <pc:chgData name="Vrenken TE, Titia" userId="S::t.e.vrenken@pl.hanze.nl::b041d8d1-f473-4640-ae4e-e4a45e5ec393" providerId="AD" clId="Web-{CF1EFB8F-4832-46B5-655F-4C6D491A31F6}" dt="2019-09-03T10:43:26.059" v="13"/>
        <pc:sldMkLst>
          <pc:docMk/>
          <pc:sldMk cId="1227891682" sldId="688"/>
        </pc:sldMkLst>
      </pc:sldChg>
      <pc:sldChg chg="add del replId">
        <pc:chgData name="Vrenken TE, Titia" userId="S::t.e.vrenken@pl.hanze.nl::b041d8d1-f473-4640-ae4e-e4a45e5ec393" providerId="AD" clId="Web-{CF1EFB8F-4832-46B5-655F-4C6D491A31F6}" dt="2019-09-03T10:45:43.685" v="19"/>
        <pc:sldMkLst>
          <pc:docMk/>
          <pc:sldMk cId="3320707758" sldId="688"/>
        </pc:sldMkLst>
      </pc:sldChg>
      <pc:sldChg chg="add del replId">
        <pc:chgData name="Vrenken TE, Titia" userId="S::t.e.vrenken@pl.hanze.nl::b041d8d1-f473-4640-ae4e-e4a45e5ec393" providerId="AD" clId="Web-{CF1EFB8F-4832-46B5-655F-4C6D491A31F6}" dt="2019-09-03T10:47:43.170" v="21"/>
        <pc:sldMkLst>
          <pc:docMk/>
          <pc:sldMk cId="3745161204" sldId="688"/>
        </pc:sldMkLst>
      </pc:sldChg>
      <pc:sldChg chg="add del">
        <pc:chgData name="Vrenken TE, Titia" userId="S::t.e.vrenken@pl.hanze.nl::b041d8d1-f473-4640-ae4e-e4a45e5ec393" providerId="AD" clId="Web-{CF1EFB8F-4832-46B5-655F-4C6D491A31F6}" dt="2019-09-03T10:43:27.262" v="14"/>
        <pc:sldMkLst>
          <pc:docMk/>
          <pc:sldMk cId="1331328272" sldId="689"/>
        </pc:sldMkLst>
      </pc:sldChg>
      <pc:sldChg chg="add del">
        <pc:chgData name="Vrenken TE, Titia" userId="S::t.e.vrenken@pl.hanze.nl::b041d8d1-f473-4640-ae4e-e4a45e5ec393" providerId="AD" clId="Web-{CF1EFB8F-4832-46B5-655F-4C6D491A31F6}" dt="2019-09-03T10:43:28.215" v="15"/>
        <pc:sldMkLst>
          <pc:docMk/>
          <pc:sldMk cId="4091190173" sldId="690"/>
        </pc:sldMkLst>
      </pc:sldChg>
    </pc:docChg>
  </pc:docChgLst>
  <pc:docChgLst>
    <pc:chgData name="Vrenken TE, Titia" userId="S::t.e.vrenken@pl.hanze.nl::b041d8d1-f473-4640-ae4e-e4a45e5ec393" providerId="AD" clId="Web-{C049425A-D3FA-6DC4-0973-4B87BBB9FAD2}"/>
    <pc:docChg chg="addSld delSld">
      <pc:chgData name="Vrenken TE, Titia" userId="S::t.e.vrenken@pl.hanze.nl::b041d8d1-f473-4640-ae4e-e4a45e5ec393" providerId="AD" clId="Web-{C049425A-D3FA-6DC4-0973-4B87BBB9FAD2}" dt="2019-09-03T12:27:06.203" v="1"/>
      <pc:docMkLst>
        <pc:docMk/>
      </pc:docMkLst>
      <pc:sldChg chg="add del replId">
        <pc:chgData name="Vrenken TE, Titia" userId="S::t.e.vrenken@pl.hanze.nl::b041d8d1-f473-4640-ae4e-e4a45e5ec393" providerId="AD" clId="Web-{C049425A-D3FA-6DC4-0973-4B87BBB9FAD2}" dt="2019-09-03T12:27:06.203" v="1"/>
        <pc:sldMkLst>
          <pc:docMk/>
          <pc:sldMk cId="1163576787" sldId="6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91A163-DD72-4CEB-ACEB-644A33DF8D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B7A444-C587-4285-9377-679DE44575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/>
            </a:lvl1pPr>
          </a:lstStyle>
          <a:p>
            <a:pPr>
              <a:defRPr/>
            </a:pPr>
            <a:fld id="{F5B78785-407D-42B5-92EF-6640B63F8A09}" type="datetimeFigureOut">
              <a:rPr lang="nl-NL"/>
              <a:pPr>
                <a:defRPr/>
              </a:pPr>
              <a:t>2-10-2020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B23EC-8133-4F53-894C-0ED70EA880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88925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ED9C8-0E80-4C81-991C-94A0B1C43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377363"/>
            <a:ext cx="288925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/>
            </a:lvl1pPr>
          </a:lstStyle>
          <a:p>
            <a:pPr>
              <a:defRPr/>
            </a:pPr>
            <a:fld id="{F7469CE3-BFD6-4630-B49E-9AAFC79A96E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1">
            <a:extLst>
              <a:ext uri="{FF2B5EF4-FFF2-40B4-BE49-F238E27FC236}">
                <a16:creationId xmlns:a16="http://schemas.microsoft.com/office/drawing/2014/main" id="{14516C5A-7ECA-487A-8D36-36F565377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69088" cy="987266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8C7EF9D0-4DBB-42BB-89B2-FFCB05D29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15364" name="Text Box 3">
            <a:extLst>
              <a:ext uri="{FF2B5EF4-FFF2-40B4-BE49-F238E27FC236}">
                <a16:creationId xmlns:a16="http://schemas.microsoft.com/office/drawing/2014/main" id="{51510A30-C554-46F8-A398-2B61B6D5F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0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15365" name="Rectangle 4">
            <a:extLst>
              <a:ext uri="{FF2B5EF4-FFF2-40B4-BE49-F238E27FC236}">
                <a16:creationId xmlns:a16="http://schemas.microsoft.com/office/drawing/2014/main" id="{75EB6313-F56A-4AD5-860D-02A941EF08A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66775" y="739775"/>
            <a:ext cx="4933950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B9FCB8E-B0AE-4274-83F1-D988FAB0EC4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66750" y="4689475"/>
            <a:ext cx="5334000" cy="444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noProof="0"/>
          </a:p>
        </p:txBody>
      </p:sp>
      <p:sp>
        <p:nvSpPr>
          <p:cNvPr id="15367" name="Text Box 6">
            <a:extLst>
              <a:ext uri="{FF2B5EF4-FFF2-40B4-BE49-F238E27FC236}">
                <a16:creationId xmlns:a16="http://schemas.microsoft.com/office/drawing/2014/main" id="{23FA25C1-3717-40F3-BAA6-2CBC74E98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377363"/>
            <a:ext cx="28892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C8ABE3F1-9557-46F9-91A6-7739F4EC0DF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78250" y="9377363"/>
            <a:ext cx="2887663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8"/>
              </a:defRPr>
            </a:lvl1pPr>
          </a:lstStyle>
          <a:p>
            <a:pPr>
              <a:defRPr/>
            </a:pPr>
            <a:fld id="{9FA0221B-DA9C-4890-A7F4-124225EE15E2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1033A24B-FE2E-4547-967E-1F066414F0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1D345454-1069-4944-B797-A40E4513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27BDD2A0-FA3F-493A-BC5F-B294B9E6440D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9CD77C-5F99-433A-91CA-79ABB10052A3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4A14AB5C-621E-4112-8822-50D7ACDA02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9AB3B80D-8565-421A-8D01-3B25715E4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Times New Roman" panose="02020603050405020304" pitchFamily="18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41AA6729-6B7C-4DDA-AA0F-89284B65163C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37B0A1-A7D3-4F1F-AF3F-0EA962B9055F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70ECEC24-7780-40BD-A189-E1564CB300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858E8B53-41EE-49A6-A756-C2C7A3646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 dirty="0">
              <a:latin typeface="Times New Roman" panose="02020603050405020304" pitchFamily="18" charset="0"/>
            </a:endParaRP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5B0E003D-6F14-47D4-BB5C-C3E269B624D4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E4FAC7-5855-4743-93CF-61ADC79D7232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66582FF7-A2BF-4EF9-B14F-28A7875628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D827FD25-8709-4E45-B982-5CEFDB93B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65F30C02-B0AF-408F-9711-906A22005A8A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7515A48-535D-4EDA-AE04-5C3F3FDF96D2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43600A3D-4811-4791-9944-E5CBC11AFC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17B6B5B8-EC8C-4EA4-9457-84EC8624B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EA95BE64-2462-4CC0-97B0-BC5F14F5EEF1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6A6F77E-0FD7-4564-B715-B0B7C3BF0A4C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34EDE568-EA02-4680-AB5E-CF59BC1C01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634FBCA4-65C9-4241-99D5-6A9B4CCF3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D4D19CA0-A5E6-45BD-B103-5D3AD43A26EE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3C75148-8B83-4324-8C49-BD4F0F8EAF32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7F97781D-5BEB-4431-86CF-A36BA43C07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8AD952E1-5996-4F62-9096-D0A2698FA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392ABFDD-5867-4A04-9B7C-EAEDEE10F669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5BF1188-67CC-483D-B517-5EA13505EAB7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8027DA6C-6DDA-42BA-B5FB-ABF64715F8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6CA0EE8C-498B-4CB0-8F52-20DFA5D74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NL" altLang="nl-NL">
                <a:solidFill>
                  <a:srgbClr val="FF33CC"/>
                </a:solidFill>
                <a:latin typeface="Times New Roman" panose="02020603050405020304" pitchFamily="18" charset="0"/>
              </a:rPr>
              <a:t>http://www.youtube.com/watch?v=O-EdX4MaMFE</a:t>
            </a:r>
          </a:p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A1ED3B7E-9E07-4077-A704-A5B6EFCABFB3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AA58420-9653-4E29-A2E8-86E879B5F16F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C7D4320A-FEFE-4570-B775-1AF2BB7932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7789E721-F275-4F5C-8DED-981A68926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CDC32E99-3D19-4537-8013-431BBE06A54A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996C99-E2BB-40BE-B4DB-027A75124194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142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A275C130-9D93-4685-B497-543D2B0980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59E59DFF-C474-4B35-8FBB-E99076A37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DD45D5E1-7635-43BA-9769-A7A4529C1857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CFF6931-8914-4FB6-8590-EDEE0182FABE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8C9813AA-2362-4E13-AF79-4E397CF3C7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DC16DB3E-47ED-4F04-8F15-2C11A80D4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F4645A69-B05B-48D1-B3C6-B888A6F450C9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3B5C88-4520-4C86-9172-8ABD70E138CF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47290C7F-9C71-4793-8379-267EBD0A5C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0260FD67-F6C0-4104-81CC-5490D84CE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63E19C22-7618-43F2-AE42-6CCC2B0316B9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5AEEDB-F955-4D88-A45A-028986355228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C7E0D9D1-D5E0-49FA-8633-C39B1B2066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03218A1B-FE6B-4F97-B7CA-7767FE64A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C38EA751-553D-462B-920F-18C7EC25E62B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80821D-6878-4AB5-8B5A-B0129562AAC4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05CDC775-A387-45BB-8FE2-FF6B1060C7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DE86215F-3D5D-47DC-B0D9-24426CDE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F4031D58-A069-4B8C-A5A2-364EFF03BF8B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A40E3F-B62D-4258-89E3-06BD42249FE5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28FF1CEC-E38D-4696-83C7-F8513BC01C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51EA74DF-974E-4858-9AA0-E7CA7E805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nl-NL" dirty="0">
              <a:latin typeface="Times New Roman" panose="02020603050405020304" pitchFamily="18" charset="0"/>
            </a:endParaRPr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38CEEC5C-D3AF-48B5-A7C9-B3045DC117CA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412B8E7-25F8-4F98-8A45-CAFE0D0BCEF8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09B83E29-C31C-4D70-B7A4-37C40138C5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9492A5BE-7D41-4F42-8052-0876D9705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6DE146D2-5400-495C-85C5-FC7E34917079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65C7BF-3C1A-43F3-AAD0-F2F129729B74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25559F6A-7819-4D76-9442-F6F9516BE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7350130B-7CAC-464B-824F-02169EE42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CFC6E4B6-CBA1-475F-9FC9-D6A4DF66664A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B47306-45D6-4FAF-BA66-B15AB0835F55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645A0409-8BD0-4E02-A303-FBBF32F877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8448F4A2-B566-4708-BB45-94451A82D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03CF3AFE-5CE7-4E8A-8475-0D137456025E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8346B4F-EA0E-4F98-808C-86C39CE0E6F4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386A0C93-17E7-4828-9681-5D1383E451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0850C80D-072C-49BC-8D78-E7676E35C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C58E760E-7910-4824-92D0-DBC4781E0335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EA5FAF1-325F-4279-8E70-794574E66F3B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71D6A5B9-0E0F-45E2-83AD-477CAE7179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2649B1F5-6C42-40CB-8005-6CA07B248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4ABFC472-FC1B-4D55-8FC3-940796CEBD7C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D6C9A1-0C86-41CA-B8AB-A5FAEFA27630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B17A6F5C-F0E3-4824-B35F-2FD3C82FFA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A835AC72-0276-4369-9D76-534B29A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BCA87FB5-2E57-4D93-B1AF-FE97A86168A9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96E8BE8-C137-449F-98B4-F3D80320E1EB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A48D0481-7C37-46EF-8844-96D69AA8B2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CE59597F-4296-4A0A-915A-872A9ADEC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nl-NL" altLang="nl-NL" dirty="0">
                <a:latin typeface="Times New Roman" panose="02020603050405020304" pitchFamily="18" charset="0"/>
              </a:rPr>
              <a:t>https://</a:t>
            </a:r>
            <a:r>
              <a:rPr lang="nl-NL" altLang="nl-NL" dirty="0" smtClean="0">
                <a:latin typeface="Times New Roman" panose="02020603050405020304" pitchFamily="18" charset="0"/>
              </a:rPr>
              <a:t>www.youtube.com/watch?v=mngVeKX8plk; </a:t>
            </a:r>
            <a:r>
              <a:rPr lang="nl-NL" altLang="nl-NL" dirty="0" smtClean="0">
                <a:solidFill>
                  <a:schemeClr val="tx1"/>
                </a:solidFill>
              </a:rPr>
              <a:t>Gram negatief: buitenmembraan geeft extra bescherming </a:t>
            </a:r>
            <a:r>
              <a:rPr lang="nl-NL" altLang="nl-NL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 </a:t>
            </a:r>
            <a:r>
              <a:rPr lang="nl-NL" altLang="nl-NL" dirty="0" smtClean="0">
                <a:solidFill>
                  <a:schemeClr val="tx1"/>
                </a:solidFill>
              </a:rPr>
              <a:t>resistenter</a:t>
            </a:r>
          </a:p>
          <a:p>
            <a:endParaRPr lang="nl-NL" altLang="nl-NL" dirty="0">
              <a:latin typeface="Times New Roman" panose="02020603050405020304" pitchFamily="18" charset="0"/>
            </a:endParaRP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15FF0E80-E8D7-4067-ABCD-F5EE44D6C56C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BFD0896-F759-42DB-9726-CF9B8517E09B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D8A360D7-71DD-401B-B11D-782D368D25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3B5AD6BC-D4EA-4EE6-8851-00E186E24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47CAF251-94B2-42CA-A09E-866637AF283A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997D7C8-FBEB-4586-81EA-B298F1A0A025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6CA6AA91-69CB-46BC-BE6C-695A5114DC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CA34BE51-53B9-4A2E-B73B-962BAB39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39488AFE-3DEC-44A7-9693-AE0E3AEB4B6B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8466B0F-5E08-4556-B818-784DCA096583}" type="slidenum">
              <a:rPr lang="en-US" altLang="nl-NL" smtClean="0">
                <a:latin typeface="Arial" panose="020B0604020202020204" pitchFamily="34" charset="0"/>
                <a:cs typeface="Arial Unicode MS" panose="020B0604020202020204" pitchFamily="34" charset="-128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nl-NL"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00385218-F8FD-424A-B8E6-C2382DB2530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82D0A2A-3853-4B08-843F-3AD7EE400C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50F89C1F-FB11-4B6B-9F66-EC87F38C8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80415A2-CECB-410B-A103-659EDC826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57FD4AE-BEAA-48D5-883E-3CF108E2A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51B615C8-2976-43F5-BDBF-E3F5255F3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6D0BA960-B3C2-4EFF-ABDC-E3A77DDBB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defTabSz="91440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EF16A868-4A72-4644-8661-E8594FBFB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defTabSz="91440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82219186-D24C-4D46-870C-42BA884B9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defTabSz="91440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038B42A8-1192-44F1-845E-F954C34048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defTabSz="91440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</p:grpSp>
      <p:sp>
        <p:nvSpPr>
          <p:cNvPr id="501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1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B41A8CE0-89BA-43D5-8E75-DDD680E7D6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764112F7-80DE-4FFD-9024-39ADE01EA7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74B4ACC-A96C-4161-A5AA-4C4BB24053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>
                <a:solidFill>
                  <a:srgbClr val="1C1C1C"/>
                </a:solidFill>
              </a:defRPr>
            </a:lvl1pPr>
          </a:lstStyle>
          <a:p>
            <a:pPr>
              <a:defRPr/>
            </a:pPr>
            <a:fld id="{86BCA8D9-0BAC-4308-8077-50D3BD5A9561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401738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2BFEA9A-A38B-43B6-B5D7-1935B75D4D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BD8A4BC-48FE-4AE2-8C0E-F4912161CA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AD6A73D-C24F-4C4D-B287-BF7EC2DA83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2750878C-B43A-4F9E-ACE5-581E6A7A62C2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65042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DC76191-8CC2-4144-A0B5-E994870504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C50C04F-57B4-4CE7-A846-DA6FF5A7D4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DAB728B-AA2F-46D6-95E5-DF6AB2979A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62594545-E1B3-41A0-B6D0-C463249E52F1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720153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8236FA9-1A26-467A-9B3B-858DCA161B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5137925-40B7-4114-9CAC-FC753A4900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E5D1759-09A2-4DB2-B5A7-AD67DCF9F5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FEFBDD5-0324-4784-98FC-3D78B6F9D54C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723259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CA50326-9581-450F-874A-EBC6F08A18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3653111A-85F7-48AB-94DB-B6F887CC06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B3FB6F78-3791-42AB-BEAB-2A703A899F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F77B6B3-A289-40EE-8BA3-6FDC32BD0BD3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15473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9D41614-BEDA-4D4E-B08B-71C441BF87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F9F3AF22-BAFE-4851-B82D-30A18A3806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DAA3BB6-27D3-4A34-831F-8495D9D687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8C8E70E-2301-4A69-818B-F3C0E28B77ED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46294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DE2C84D-5176-4781-9717-4848E1066A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1CBA31C-003B-4DDA-B7FF-C3CC20A4C6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30AD15C-641E-4E59-A04F-05B8E46409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8A258E8E-70E9-401C-A79B-FE9E378CC0B9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458834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639BC4EF-2C22-48F0-993E-728C5B9BF0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6A3F1BB-852B-4651-B1A4-D233D5C09F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E0814200-E5AB-4F18-B06B-1BEC90A535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E8942F0C-1A72-46DC-A13D-311FE9A988AF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8933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53AC4AB-D658-482F-9F31-8998C57218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A5C0450-5741-49CD-B7D7-FDA94DF89E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DABC220-DAAF-47B6-B3FD-55442D04C5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501D2752-9415-4E8A-8DDA-4BF3799EF32D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8624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F440D595-6E88-4775-B882-7E6224989F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D545BA35-30F3-41C8-8422-A0A9F463C5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2F183E2-553F-4E60-9CD9-9D37F501E1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AE26BD7A-7CD5-475B-A13A-3B0F6FB03F36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52817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699F961D-21D0-41BD-A098-1CEFBA9648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57F27B5D-EE7E-400A-96D3-75B336C81A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BA8C5104-1C9F-4E41-B996-139B3D2E52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C40FCA86-CE08-4A25-BDB2-E54F7604781B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66196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43F64A6-FFF1-4997-B52E-0DEC405C67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C552EF9-D824-4061-A68A-C1FB013215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805D9EA9-85D1-47D9-8548-4273AB8C2B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7E1ED449-5CB3-4D19-9AAC-5D1C3A4277A3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30855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34C0F28A-3EFC-45CF-B3B8-E222EEA748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FF5DEA4C-59FB-4D8B-B6C3-A4D5D22CA3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0C2307E-68A1-4A31-A578-284754A590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lvl1pPr>
          </a:lstStyle>
          <a:p>
            <a:pPr>
              <a:defRPr/>
            </a:pPr>
            <a:fld id="{EB388799-A6EE-453A-AE29-D62A94D74BF4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427050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A762168-93C3-4125-93C1-31443C768E5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6C74EF3-2C1B-4D2C-827B-78AE9E5215B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3E6B94A-72AD-4F00-B3D3-F5586B45BAD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BD81B1EE-534F-474D-A453-1E801A3400A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01B2D64-5E12-4FE2-9E85-B73F0BB13E3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F977CE74-AA1F-4F50-ABBB-68BDBFA81D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2BF79C2F-0992-48B9-A86C-4B15603999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 defTabSz="914400" eaLnBrk="1" hangingPunct="1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3979CDCF-1892-4D50-8D34-CFED26273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9BBD01A7-F3C3-41ED-A233-C444210B0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9163" name="Rectangle 11">
            <a:extLst>
              <a:ext uri="{FF2B5EF4-FFF2-40B4-BE49-F238E27FC236}">
                <a16:creationId xmlns:a16="http://schemas.microsoft.com/office/drawing/2014/main" id="{AB3C97C8-3AF1-4E6A-ACBA-35897E14BE5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64" name="Rectangle 12">
            <a:extLst>
              <a:ext uri="{FF2B5EF4-FFF2-40B4-BE49-F238E27FC236}">
                <a16:creationId xmlns:a16="http://schemas.microsoft.com/office/drawing/2014/main" id="{520BC656-EB77-477E-AAF8-20DE925C66B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65" name="Rectangle 13">
            <a:extLst>
              <a:ext uri="{FF2B5EF4-FFF2-40B4-BE49-F238E27FC236}">
                <a16:creationId xmlns:a16="http://schemas.microsoft.com/office/drawing/2014/main" id="{B69A62EB-CB92-4310-BAE6-FF06EA15D18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14400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5E6D9EA-9F57-4BE8-A9F1-3BEF46B815AB}" type="slidenum">
              <a:rPr lang="en-US" altLang="nl-NL"/>
              <a:pPr>
                <a:defRPr/>
              </a:pPr>
              <a:t>‹nr.›</a:t>
            </a:fld>
            <a:endParaRPr lang="en-US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2" r:id="rId1"/>
    <p:sldLayoutId id="2147485413" r:id="rId2"/>
    <p:sldLayoutId id="2147485414" r:id="rId3"/>
    <p:sldLayoutId id="2147485415" r:id="rId4"/>
    <p:sldLayoutId id="2147485416" r:id="rId5"/>
    <p:sldLayoutId id="2147485417" r:id="rId6"/>
    <p:sldLayoutId id="2147485418" r:id="rId7"/>
    <p:sldLayoutId id="2147485419" r:id="rId8"/>
    <p:sldLayoutId id="2147485420" r:id="rId9"/>
    <p:sldLayoutId id="2147485421" r:id="rId10"/>
    <p:sldLayoutId id="2147485422" r:id="rId11"/>
    <p:sldLayoutId id="2147485423" r:id="rId12"/>
    <p:sldLayoutId id="2147485424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ngVeKX8pl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hyperlink" Target="http://faculty.ccbcmd.edu/courses/bio141/lecguide/unit3/bacpath/endoclos.html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www.youtube.com/watch?v=QGAm6hMysT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-EdX4MaMF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hewondersofnature.net/2012/10/talk-about-extreme-have-you-ever-heard.html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://www.dodezee.net/mineralen.ht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3BB9158-766D-4F7C-ABD6-0C55D8F34DC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47750" y="1822450"/>
            <a:ext cx="7772400" cy="1462088"/>
          </a:xfrm>
        </p:spPr>
        <p:txBody>
          <a:bodyPr/>
          <a:lstStyle/>
          <a:p>
            <a:pPr eaLnBrk="1" hangingPunct="1"/>
            <a:r>
              <a:rPr lang="en-US" altLang="nl-NL" sz="3600" b="1"/>
              <a:t>Hoofdstuk 27 Prokaryoten</a:t>
            </a:r>
          </a:p>
        </p:txBody>
      </p:sp>
      <p:sp>
        <p:nvSpPr>
          <p:cNvPr id="17411" name="Rectangle 16">
            <a:extLst>
              <a:ext uri="{FF2B5EF4-FFF2-40B4-BE49-F238E27FC236}">
                <a16:creationId xmlns:a16="http://schemas.microsoft.com/office/drawing/2014/main" id="{DCA24D2A-D219-432B-9EC2-04B9D2A260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E485704-57A1-4046-85F7-9C700A697814}" type="slidenum">
              <a:rPr lang="en-US" altLang="nl-NL" smtClean="0"/>
              <a:pPr/>
              <a:t>1</a:t>
            </a:fld>
            <a:endParaRPr lang="en-US" alt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A424A-8671-40DF-8DE7-0B1AB9DFF6A3}"/>
              </a:ext>
            </a:extLst>
          </p:cNvPr>
          <p:cNvSpPr txBox="1"/>
          <p:nvPr/>
        </p:nvSpPr>
        <p:spPr>
          <a:xfrm>
            <a:off x="3511550" y="4870450"/>
            <a:ext cx="489108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dirty="0">
                <a:solidFill>
                  <a:schemeClr val="tx1"/>
                </a:solidFill>
                <a:latin typeface="+mj-lt"/>
              </a:rPr>
              <a:t>H27 </a:t>
            </a:r>
            <a:r>
              <a:rPr lang="nl-NL" dirty="0" err="1">
                <a:solidFill>
                  <a:schemeClr val="tx1"/>
                </a:solidFill>
                <a:latin typeface="+mj-lt"/>
              </a:rPr>
              <a:t>Prokaryotes</a:t>
            </a:r>
            <a:endParaRPr lang="nl-NL" dirty="0">
              <a:solidFill>
                <a:schemeClr val="tx1"/>
              </a:solidFill>
              <a:latin typeface="+mj-lt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dirty="0">
                <a:solidFill>
                  <a:schemeClr val="tx1"/>
                </a:solidFill>
                <a:latin typeface="+mj-lt"/>
              </a:rPr>
              <a:t>	</a:t>
            </a:r>
            <a:r>
              <a:rPr lang="nl-NL" dirty="0" err="1">
                <a:solidFill>
                  <a:schemeClr val="tx1"/>
                </a:solidFill>
                <a:latin typeface="+mj-lt"/>
              </a:rPr>
              <a:t>blz</a:t>
            </a:r>
            <a:r>
              <a:rPr lang="nl-NL" dirty="0">
                <a:solidFill>
                  <a:schemeClr val="tx1"/>
                </a:solidFill>
                <a:latin typeface="+mj-lt"/>
              </a:rPr>
              <a:t> </a:t>
            </a:r>
            <a:r>
              <a:rPr lang="nl-NL" dirty="0" smtClean="0">
                <a:solidFill>
                  <a:schemeClr val="tx1"/>
                </a:solidFill>
                <a:latin typeface="+mj-lt"/>
              </a:rPr>
              <a:t>627 </a:t>
            </a:r>
            <a:r>
              <a:rPr lang="nl-NL" dirty="0">
                <a:solidFill>
                  <a:schemeClr val="tx1"/>
                </a:solidFill>
                <a:latin typeface="+mj-lt"/>
              </a:rPr>
              <a:t>- </a:t>
            </a:r>
            <a:r>
              <a:rPr lang="nl-NL" dirty="0" smtClean="0">
                <a:solidFill>
                  <a:schemeClr val="tx1"/>
                </a:solidFill>
                <a:latin typeface="+mj-lt"/>
              </a:rPr>
              <a:t>645</a:t>
            </a:r>
            <a:endParaRPr lang="nl-NL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kstvak 4">
            <a:extLst>
              <a:ext uri="{FF2B5EF4-FFF2-40B4-BE49-F238E27FC236}">
                <a16:creationId xmlns:a16="http://schemas.microsoft.com/office/drawing/2014/main" id="{932FE854-746D-498E-8E9C-F62AA968B80A}"/>
              </a:ext>
            </a:extLst>
          </p:cNvPr>
          <p:cNvSpPr txBox="1"/>
          <p:nvPr/>
        </p:nvSpPr>
        <p:spPr>
          <a:xfrm>
            <a:off x="0" y="3175"/>
            <a:ext cx="6477000" cy="1477963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sz="1000" dirty="0">
                <a:solidFill>
                  <a:schemeClr val="tx1"/>
                </a:solidFill>
              </a:rPr>
              <a:t>i|239909610|gb|CP001398.1| Thermococcus </a:t>
            </a:r>
            <a:r>
              <a:rPr lang="nl-NL" sz="1000" dirty="0" err="1">
                <a:solidFill>
                  <a:schemeClr val="tx1"/>
                </a:solidFill>
              </a:rPr>
              <a:t>gammatolerans</a:t>
            </a:r>
            <a:r>
              <a:rPr lang="nl-NL" sz="1000" dirty="0">
                <a:solidFill>
                  <a:schemeClr val="tx1"/>
                </a:solidFill>
              </a:rPr>
              <a:t> EJ3, complete </a:t>
            </a:r>
            <a:r>
              <a:rPr lang="nl-NL" sz="1000" dirty="0" err="1">
                <a:solidFill>
                  <a:schemeClr val="tx1"/>
                </a:solidFill>
              </a:rPr>
              <a:t>genome</a:t>
            </a:r>
            <a:endParaRPr lang="nl-NL" sz="10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sz="1000" dirty="0">
                <a:solidFill>
                  <a:schemeClr val="tx1"/>
                </a:solidFill>
              </a:rPr>
              <a:t>GTTGATTACCCAATCTTCGCCTTCCACAGCTTTCCAAGGGATAGAGAGCTTTACGTGGAGTGTTTGAAAA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sz="1000" dirty="0">
                <a:solidFill>
                  <a:schemeClr val="tx1"/>
                </a:solidFill>
              </a:rPr>
              <a:t>AAGCGATAAAAAACAAGTATGTTAATGCGTGGGCTCATCCAGGGCTATTCTTACGGAGGACAGGGTTTTC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sz="1000" dirty="0">
                <a:solidFill>
                  <a:schemeClr val="tx1"/>
                </a:solidFill>
              </a:rPr>
              <a:t>TCTCACCGTTGATGAGCTTGAAGAAATCTTTAAGCTGATGAAGGAGCATGATGTCCTGCTGGAAGTTAAC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sz="1000" dirty="0">
                <a:solidFill>
                  <a:schemeClr val="tx1"/>
                </a:solidFill>
              </a:rPr>
              <a:t>AGGAGGTACAGCCTTCCATTGGGAAGCTGGCTGAACCTTGCCAAGCAGATGGAAGTCAAGACTGTCAGGG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sz="1000" dirty="0">
                <a:solidFill>
                  <a:schemeClr val="tx1"/>
                </a:solidFill>
              </a:rPr>
              <a:t>GAGGGGATGTGCATGGTGTCGGAGAATTCAAATACTTCTGGGGGTGATGGGTGATGTGTGGGATTAATGG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sz="1000" dirty="0">
                <a:solidFill>
                  <a:schemeClr val="tx1"/>
                </a:solidFill>
              </a:rPr>
              <a:t>GTTTTCTTGGAGTGATGAGGGTCTTGTTCGGGAGATGAATGTGGCTATTCGTCATCGTGGGCCTGATGAT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sz="1000" dirty="0">
                <a:solidFill>
                  <a:schemeClr val="tx1"/>
                </a:solidFill>
              </a:rPr>
              <a:t>GAGGGTGTGTACGTTGATGATAACGTTAGTTTGGGTCATGTGAGGCTTGCGATTATTGATCTTTCCCCAA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sz="1000" dirty="0">
                <a:solidFill>
                  <a:schemeClr val="tx1"/>
                </a:solidFill>
              </a:rPr>
              <a:t>AGGGTCATCAGCCAATGAGGTACGAGAAGAACGGTCATGAGGTTTGGATTGTTTATAATGGTGAGGTTTA</a:t>
            </a:r>
          </a:p>
        </p:txBody>
      </p:sp>
      <p:pic>
        <p:nvPicPr>
          <p:cNvPr id="17414" name="Picture 7">
            <a:extLst>
              <a:ext uri="{FF2B5EF4-FFF2-40B4-BE49-F238E27FC236}">
                <a16:creationId xmlns:a16="http://schemas.microsoft.com/office/drawing/2014/main" id="{84E8CEBF-E7E6-4BDF-B82F-C93EAD2F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0"/>
            <a:ext cx="3003550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Rechthoek 1">
            <a:extLst>
              <a:ext uri="{FF2B5EF4-FFF2-40B4-BE49-F238E27FC236}">
                <a16:creationId xmlns:a16="http://schemas.microsoft.com/office/drawing/2014/main" id="{84E98A96-3F42-4243-A017-3CFB5D691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00" y="1881188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https://en.wikipedia.org/wiki/Thermococcus_gammatolerans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3625850"/>
            <a:ext cx="2304586" cy="27766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jdelijke aanduiding voor dianummer 5">
            <a:extLst>
              <a:ext uri="{FF2B5EF4-FFF2-40B4-BE49-F238E27FC236}">
                <a16:creationId xmlns:a16="http://schemas.microsoft.com/office/drawing/2014/main" id="{5E30EB06-C031-461F-BD15-7D297384B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6E83914-8462-4C81-8D06-53E940098959}" type="slidenum">
              <a:rPr lang="en-US" altLang="nl-NL" smtClean="0"/>
              <a:pPr/>
              <a:t>10</a:t>
            </a:fld>
            <a:endParaRPr lang="en-US" altLang="nl-NL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AC2BEA3-0C53-464D-AD24-0C8FD548D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Eukaryoten en prokaryoten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D8E8EF0-C049-484F-9220-BF6BD20A5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2205038"/>
            <a:ext cx="6650038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</a:tabLst>
              <a:defRPr/>
            </a:pPr>
            <a:r>
              <a:rPr lang="nl-NL" b="1" dirty="0">
                <a:solidFill>
                  <a:schemeClr val="tx1"/>
                </a:solidFill>
                <a:ea typeface="Times New Roman" pitchFamily="18" charset="0"/>
                <a:cs typeface="Arial" charset="0"/>
              </a:rPr>
              <a:t>Wat zijn de overeenkomsten en wat zijn de verschillen?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</a:tabLst>
              <a:defRPr/>
            </a:pPr>
            <a:endParaRPr lang="nl-NL" dirty="0">
              <a:solidFill>
                <a:schemeClr val="tx1"/>
              </a:solidFill>
              <a:ea typeface="Times New Roman" pitchFamily="18" charset="0"/>
              <a:cs typeface="Arial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</a:tabLst>
              <a:defRPr/>
            </a:pPr>
            <a:endParaRPr lang="nl-NL" dirty="0">
              <a:solidFill>
                <a:schemeClr val="tx1"/>
              </a:solidFill>
              <a:ea typeface="Times New Roman" pitchFamily="18" charset="0"/>
              <a:cs typeface="Arial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</a:tabLst>
              <a:defRPr/>
            </a:pPr>
            <a:r>
              <a:rPr lang="nl-NL" u="sng" dirty="0">
                <a:solidFill>
                  <a:schemeClr val="tx1"/>
                </a:solidFill>
                <a:ea typeface="Times New Roman" pitchFamily="18" charset="0"/>
                <a:cs typeface="Arial" charset="0"/>
              </a:rPr>
              <a:t>Overeenkomsten: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</a:tabLst>
              <a:defRPr/>
            </a:pPr>
            <a:endParaRPr lang="nl-NL" u="sng" dirty="0">
              <a:solidFill>
                <a:schemeClr val="tx1"/>
              </a:solidFill>
              <a:ea typeface="Times New Roman" pitchFamily="18" charset="0"/>
              <a:cs typeface="Arial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lang="nl-NL" dirty="0">
                <a:solidFill>
                  <a:schemeClr val="tx1"/>
                </a:solidFill>
                <a:ea typeface="Times New Roman" pitchFamily="18" charset="0"/>
                <a:cs typeface="Arial" charset="0"/>
              </a:rPr>
              <a:t>Plasma membraan</a:t>
            </a:r>
          </a:p>
          <a:p>
            <a:pPr lvl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</a:tabLst>
              <a:defRPr/>
            </a:pPr>
            <a:endParaRPr lang="nl-NL" dirty="0">
              <a:solidFill>
                <a:schemeClr val="tx1"/>
              </a:solidFill>
              <a:ea typeface="Times New Roman" pitchFamily="18" charset="0"/>
              <a:cs typeface="Arial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lang="nl-NL" dirty="0" err="1">
                <a:solidFill>
                  <a:schemeClr val="tx1"/>
                </a:solidFill>
                <a:ea typeface="Times New Roman" pitchFamily="18" charset="0"/>
                <a:cs typeface="Arial" charset="0"/>
              </a:rPr>
              <a:t>Cytosol</a:t>
            </a:r>
            <a:endParaRPr lang="nl-NL" dirty="0">
              <a:solidFill>
                <a:schemeClr val="tx1"/>
              </a:solidFill>
              <a:ea typeface="Times New Roman" pitchFamily="18" charset="0"/>
              <a:cs typeface="Arial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</a:tabLst>
              <a:defRPr/>
            </a:pPr>
            <a:endParaRPr lang="nl-NL" dirty="0">
              <a:solidFill>
                <a:schemeClr val="tx1"/>
              </a:solidFill>
              <a:ea typeface="Times New Roman" pitchFamily="18" charset="0"/>
              <a:cs typeface="Arial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lang="nl-NL" dirty="0">
                <a:solidFill>
                  <a:schemeClr val="tx1"/>
                </a:solidFill>
                <a:ea typeface="Times New Roman" pitchFamily="18" charset="0"/>
                <a:cs typeface="Arial" charset="0"/>
              </a:rPr>
              <a:t>Ribosomen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</a:tabLst>
              <a:defRPr/>
            </a:pPr>
            <a:endParaRPr lang="nl-NL" dirty="0">
              <a:solidFill>
                <a:schemeClr val="tx1"/>
              </a:solidFill>
              <a:ea typeface="Times New Roman" pitchFamily="18" charset="0"/>
              <a:cs typeface="Arial" charset="0"/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lang="nl-NL" dirty="0">
                <a:solidFill>
                  <a:schemeClr val="tx1"/>
                </a:solidFill>
                <a:ea typeface="Times New Roman" pitchFamily="18" charset="0"/>
                <a:cs typeface="Arial" charset="0"/>
              </a:rPr>
              <a:t>Cytoplasma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sz="2000" dirty="0">
              <a:solidFill>
                <a:schemeClr val="tx1"/>
              </a:solidFill>
            </a:endParaRPr>
          </a:p>
        </p:txBody>
      </p:sp>
      <p:pic>
        <p:nvPicPr>
          <p:cNvPr id="29701" name="Picture 4">
            <a:extLst>
              <a:ext uri="{FF2B5EF4-FFF2-40B4-BE49-F238E27FC236}">
                <a16:creationId xmlns:a16="http://schemas.microsoft.com/office/drawing/2014/main" id="{8BF4DCD0-BA72-491A-9F2F-1758289E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3860800"/>
            <a:ext cx="36195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B98C2F-200F-4E18-A3D7-8DC3BAD42881}"/>
              </a:ext>
            </a:extLst>
          </p:cNvPr>
          <p:cNvSpPr/>
          <p:nvPr/>
        </p:nvSpPr>
        <p:spPr>
          <a:xfrm>
            <a:off x="6948488" y="3097213"/>
            <a:ext cx="4572000" cy="31400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u="sng" dirty="0">
                <a:solidFill>
                  <a:schemeClr val="tx1"/>
                </a:solidFill>
              </a:rPr>
              <a:t>Verschillen: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u="sng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Grote diversiteit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nl-NL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Genoom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nl-NL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Grootte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nl-NL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Kern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nl-NL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nl-NL" dirty="0">
                <a:solidFill>
                  <a:schemeClr val="tx1"/>
                </a:solidFill>
              </a:rPr>
              <a:t>Organellen</a:t>
            </a:r>
          </a:p>
        </p:txBody>
      </p:sp>
      <p:sp>
        <p:nvSpPr>
          <p:cNvPr id="29703" name="Rechthoek 2">
            <a:extLst>
              <a:ext uri="{FF2B5EF4-FFF2-40B4-BE49-F238E27FC236}">
                <a16:creationId xmlns:a16="http://schemas.microsoft.com/office/drawing/2014/main" id="{B5574D0D-E850-4EDD-BF1C-3DC6D2A49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663" y="6491288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https://www.npo3.nl/bacterien-en-resistentie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A370B1D-342B-4C1A-8F46-3F1E558A1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/>
              <a:t>Antibiotica </a:t>
            </a:r>
          </a:p>
        </p:txBody>
      </p:sp>
      <p:pic>
        <p:nvPicPr>
          <p:cNvPr id="39939" name="Picture 21" descr="27_03bGramStaining-U">
            <a:extLst>
              <a:ext uri="{FF2B5EF4-FFF2-40B4-BE49-F238E27FC236}">
                <a16:creationId xmlns:a16="http://schemas.microsoft.com/office/drawing/2014/main" id="{CCF9277E-46CF-4A02-934E-9AD603ED8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0" t="44427"/>
          <a:stretch>
            <a:fillRect/>
          </a:stretch>
        </p:blipFill>
        <p:spPr bwMode="auto">
          <a:xfrm>
            <a:off x="6732240" y="2187286"/>
            <a:ext cx="1925637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1">
            <a:extLst>
              <a:ext uri="{FF2B5EF4-FFF2-40B4-BE49-F238E27FC236}">
                <a16:creationId xmlns:a16="http://schemas.microsoft.com/office/drawing/2014/main" id="{7E78CFE6-62C2-4928-A647-831225335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18" y="2155825"/>
            <a:ext cx="8763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u="sng" dirty="0" smtClean="0">
                <a:solidFill>
                  <a:schemeClr val="tx1"/>
                </a:solidFill>
                <a:hlinkClick r:id="rId4"/>
              </a:rPr>
              <a:t>Werking </a:t>
            </a:r>
            <a:r>
              <a:rPr lang="nl-NL" altLang="nl-NL" u="sng" dirty="0">
                <a:solidFill>
                  <a:schemeClr val="tx1"/>
                </a:solidFill>
                <a:hlinkClick r:id="rId4"/>
              </a:rPr>
              <a:t>van antibiotica</a:t>
            </a:r>
            <a:r>
              <a:rPr lang="nl-NL" altLang="nl-NL" u="sng" dirty="0">
                <a:solidFill>
                  <a:schemeClr val="tx1"/>
                </a:solidFill>
              </a:rPr>
              <a:t>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dirty="0">
                <a:solidFill>
                  <a:schemeClr val="tx1"/>
                </a:solidFill>
              </a:rPr>
              <a:t/>
            </a:r>
            <a:br>
              <a:rPr lang="nl-NL" altLang="nl-NL" dirty="0">
                <a:solidFill>
                  <a:schemeClr val="tx1"/>
                </a:solidFill>
              </a:rPr>
            </a:br>
            <a:r>
              <a:rPr lang="nl-NL" altLang="nl-NL" dirty="0">
                <a:solidFill>
                  <a:schemeClr val="tx1"/>
                </a:solidFill>
              </a:rPr>
              <a:t>	</a:t>
            </a:r>
            <a:endParaRPr lang="nl-NL" altLang="nl-NL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Heeft penicilline ook effect op dierlijke cellen?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Welke bacteriën zijn beter te behandelen met antibiotica, Gram positieve of Gram negatieve bacteriën? </a:t>
            </a:r>
            <a:endParaRPr lang="nl-NL" altLang="nl-NL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b="1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b="1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9941" name="Tijdelijke aanduiding voor dianummer 5">
            <a:extLst>
              <a:ext uri="{FF2B5EF4-FFF2-40B4-BE49-F238E27FC236}">
                <a16:creationId xmlns:a16="http://schemas.microsoft.com/office/drawing/2014/main" id="{B39C64FF-98D4-4DAF-A1E8-42798D6DC044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7DB9B61B-D032-4ED7-9E87-956E884DF063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11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43C4B44-740C-4E6F-8AA5-B9AC3CF5A0B5}"/>
              </a:ext>
            </a:extLst>
          </p:cNvPr>
          <p:cNvSpPr/>
          <p:nvPr/>
        </p:nvSpPr>
        <p:spPr>
          <a:xfrm>
            <a:off x="3838827" y="2852936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nl-NL" b="1" dirty="0">
                <a:solidFill>
                  <a:srgbClr val="FF0000"/>
                </a:solidFill>
                <a:sym typeface="Wingdings" panose="05000000000000000000" pitchFamily="2" charset="2"/>
              </a:rPr>
              <a:t>opdracht</a:t>
            </a:r>
            <a:endParaRPr lang="nl-NL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Afbeelding 1">
            <a:extLst>
              <a:ext uri="{FF2B5EF4-FFF2-40B4-BE49-F238E27FC236}">
                <a16:creationId xmlns:a16="http://schemas.microsoft.com/office/drawing/2014/main" id="{C8AAAFE0-3BA1-4C28-AAFB-0563C3E8C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2173288"/>
            <a:ext cx="2257425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>
            <a:extLst>
              <a:ext uri="{FF2B5EF4-FFF2-40B4-BE49-F238E27FC236}">
                <a16:creationId xmlns:a16="http://schemas.microsoft.com/office/drawing/2014/main" id="{197CD8D0-C609-4AC5-BD02-3052E5158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Kapsel en fimbria </a:t>
            </a:r>
          </a:p>
        </p:txBody>
      </p:sp>
      <p:sp>
        <p:nvSpPr>
          <p:cNvPr id="41988" name="Rectangle 12">
            <a:extLst>
              <a:ext uri="{FF2B5EF4-FFF2-40B4-BE49-F238E27FC236}">
                <a16:creationId xmlns:a16="http://schemas.microsoft.com/office/drawing/2014/main" id="{3C7B2870-FCDF-4860-AE78-3E75DB258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0" y="2133600"/>
            <a:ext cx="4572000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>
                <a:solidFill>
                  <a:schemeClr val="tx1"/>
                </a:solidFill>
              </a:rPr>
              <a:t>Kapsel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Extra laag polysacchariden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u="sng">
                <a:solidFill>
                  <a:schemeClr val="tx1"/>
                </a:solidFill>
              </a:rPr>
              <a:t>Functie: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-hechting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-bescherming</a:t>
            </a:r>
          </a:p>
          <a:p>
            <a:pPr>
              <a:spcBef>
                <a:spcPct val="5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0F6854-5665-4B69-92E7-B819B711E284}"/>
              </a:ext>
            </a:extLst>
          </p:cNvPr>
          <p:cNvCxnSpPr/>
          <p:nvPr/>
        </p:nvCxnSpPr>
        <p:spPr>
          <a:xfrm flipH="1">
            <a:off x="2051050" y="2286000"/>
            <a:ext cx="266700" cy="304800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90" name="Picture 4">
            <a:extLst>
              <a:ext uri="{FF2B5EF4-FFF2-40B4-BE49-F238E27FC236}">
                <a16:creationId xmlns:a16="http://schemas.microsoft.com/office/drawing/2014/main" id="{70E27707-7679-44C6-8088-033F06D0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677988"/>
            <a:ext cx="36195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Rectangle 11">
            <a:extLst>
              <a:ext uri="{FF2B5EF4-FFF2-40B4-BE49-F238E27FC236}">
                <a16:creationId xmlns:a16="http://schemas.microsoft.com/office/drawing/2014/main" id="{FAE2265A-547B-4BC9-A7D1-12F72B454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0" y="4718050"/>
            <a:ext cx="5029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>
                <a:solidFill>
                  <a:schemeClr val="tx1"/>
                </a:solidFill>
              </a:rPr>
              <a:t>Fimbria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Haarachtige structuur, eiwit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u="sng">
                <a:solidFill>
                  <a:schemeClr val="tx1"/>
                </a:solidFill>
              </a:rPr>
              <a:t>Functie: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-hechting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59C79B-20B5-45B0-B0C7-EF612A7ED561}"/>
              </a:ext>
            </a:extLst>
          </p:cNvPr>
          <p:cNvSpPr/>
          <p:nvPr/>
        </p:nvSpPr>
        <p:spPr>
          <a:xfrm>
            <a:off x="7610475" y="3324225"/>
            <a:ext cx="1219200" cy="265113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>
              <a:solidFill>
                <a:schemeClr val="tx1"/>
              </a:solidFill>
            </a:endParaRPr>
          </a:p>
        </p:txBody>
      </p:sp>
      <p:sp>
        <p:nvSpPr>
          <p:cNvPr id="41993" name="Tijdelijke aanduiding voor dianummer 5">
            <a:extLst>
              <a:ext uri="{FF2B5EF4-FFF2-40B4-BE49-F238E27FC236}">
                <a16:creationId xmlns:a16="http://schemas.microsoft.com/office/drawing/2014/main" id="{59035C33-0C4A-43A9-8324-E208EAB14220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A034C62A-0F9F-4D73-A34C-E22017D4C1A6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12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pic>
        <p:nvPicPr>
          <p:cNvPr id="41994" name="Picture 10">
            <a:extLst>
              <a:ext uri="{FF2B5EF4-FFF2-40B4-BE49-F238E27FC236}">
                <a16:creationId xmlns:a16="http://schemas.microsoft.com/office/drawing/2014/main" id="{C98172EE-2EEB-48DC-984F-D4A3FFBB9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724400"/>
            <a:ext cx="31686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5" name="Rechthoek 2">
            <a:extLst>
              <a:ext uri="{FF2B5EF4-FFF2-40B4-BE49-F238E27FC236}">
                <a16:creationId xmlns:a16="http://schemas.microsoft.com/office/drawing/2014/main" id="{D34E3E39-AAC5-459A-8AA2-633BBE8AB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38" y="3951288"/>
            <a:ext cx="4572001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https://www.britannica.com/science/bacteria/Capsules-and-slime-layers</a:t>
            </a:r>
          </a:p>
        </p:txBody>
      </p:sp>
      <p:sp>
        <p:nvSpPr>
          <p:cNvPr id="41996" name="Rechthoek 3">
            <a:extLst>
              <a:ext uri="{FF2B5EF4-FFF2-40B4-BE49-F238E27FC236}">
                <a16:creationId xmlns:a16="http://schemas.microsoft.com/office/drawing/2014/main" id="{8D97F2BE-2B04-43E4-9C5E-2759937E8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4086225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https://www.npo3.nl/bacterien-en-resistentie</a:t>
            </a:r>
          </a:p>
        </p:txBody>
      </p:sp>
      <p:sp>
        <p:nvSpPr>
          <p:cNvPr id="41997" name="Tekstvak 4">
            <a:extLst>
              <a:ext uri="{FF2B5EF4-FFF2-40B4-BE49-F238E27FC236}">
                <a16:creationId xmlns:a16="http://schemas.microsoft.com/office/drawing/2014/main" id="{3003DE81-B344-4865-96FA-457BC955D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075" y="6629400"/>
            <a:ext cx="1809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1200">
                <a:solidFill>
                  <a:schemeClr val="tx1"/>
                </a:solidFill>
              </a:rPr>
              <a:t>Figuur 27.6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C679FEF7-4F2B-490B-8CD7-3EA0A7D187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Endosporen</a:t>
            </a:r>
          </a:p>
        </p:txBody>
      </p:sp>
      <p:sp>
        <p:nvSpPr>
          <p:cNvPr id="44035" name="Tijdelijke aanduiding voor dianummer 5">
            <a:extLst>
              <a:ext uri="{FF2B5EF4-FFF2-40B4-BE49-F238E27FC236}">
                <a16:creationId xmlns:a16="http://schemas.microsoft.com/office/drawing/2014/main" id="{7FE71D26-4F16-42D0-BB0A-C179A2A3F83A}"/>
              </a:ext>
            </a:extLst>
          </p:cNvPr>
          <p:cNvSpPr txBox="1">
            <a:spLocks/>
          </p:cNvSpPr>
          <p:nvPr/>
        </p:nvSpPr>
        <p:spPr bwMode="auto">
          <a:xfrm>
            <a:off x="7011988" y="61833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F9523415-2812-4F73-80C2-BDB7ED9B306A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13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44036" name="TextBox 2">
            <a:extLst>
              <a:ext uri="{FF2B5EF4-FFF2-40B4-BE49-F238E27FC236}">
                <a16:creationId xmlns:a16="http://schemas.microsoft.com/office/drawing/2014/main" id="{0AC82D36-8C14-48BF-8046-D5FEC5505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57338"/>
            <a:ext cx="86550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u="sng">
                <a:solidFill>
                  <a:schemeClr val="tx1"/>
                </a:solidFill>
              </a:rPr>
              <a:t>S</a:t>
            </a:r>
            <a:r>
              <a:rPr lang="nl-NL" altLang="nl-NL">
                <a:solidFill>
                  <a:schemeClr val="tx1"/>
                </a:solidFill>
              </a:rPr>
              <a:t>ommige bacteriën vormen resistente cellen bij gebrek aan nutrienten: </a:t>
            </a:r>
            <a:r>
              <a:rPr lang="nl-NL" altLang="nl-NL" b="1">
                <a:solidFill>
                  <a:schemeClr val="tx1"/>
                </a:solidFill>
              </a:rPr>
              <a:t>endosporen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i="1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/>
            </a:r>
            <a:br>
              <a:rPr lang="nl-NL" altLang="nl-NL">
                <a:solidFill>
                  <a:schemeClr val="tx1"/>
                </a:solidFill>
              </a:rPr>
            </a:b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</p:txBody>
      </p:sp>
      <p:pic>
        <p:nvPicPr>
          <p:cNvPr id="44037" name="Picture 2">
            <a:extLst>
              <a:ext uri="{FF2B5EF4-FFF2-40B4-BE49-F238E27FC236}">
                <a16:creationId xmlns:a16="http://schemas.microsoft.com/office/drawing/2014/main" id="{30236AC9-75F7-4F13-AC07-3B5793E9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13" y="3228975"/>
            <a:ext cx="44958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AutoShape 2" descr="data:image/jpeg;base64,/9j/4AAQSkZJRgABAQAAAQABAAD/2wCEAAkGBw8PDw0QDw8PDw8QDw8PDxANDQ8NDQ8NFBEWFhQRFBQYHCggGBolHBQUITEhJSksLi4uFx8zODMsNygtLisBCgoKDg0OGBAQFywkHBwsLCwsLCwsLCwsLCwsLCwsLCwsLCwsLCwsLCwsLCwsLCwsLCwsLCwsLCwsLCwsLCwsN//AABEIAL8BBwMBIgACEQEDEQH/xAAbAAEBAAMBAQEAAAAAAAAAAAAAAQIDBgUEB//EADsQAAICAQIEBAMEBwgDAAAAAAABAhEDBCEFEjFBBhNRYRQicVORk9EVF0JUVdLTBzJSgZShseEkM2L/xAAXAQEBAQEAAAAAAAAAAAAAAAAAAQID/8QAHxEBAQEBAAIDAQEBAAAAAAAAAAERAiExEkFxYTID/9oADAMBAAIRAxEAPwD9gKBRhpqknfXY8HxBwrLmlCUKe1O+h0TRKLLZ5g8jhnBcWDlaiuelcq79z2VsRFM/2qCzRqdRHHFyk6SW58Gh45hzTcItqXZNVa9jU5tmyJsesAmCCJg+fLFxuRlptRHIrXbqMG8hQBBRQQfDrdO5OLVbPe/Q34WbmRRApSAooYAFMMkLMyAasUXfsbQEwKCMxjYGQQRp1bkoScdmtyDeD5tDqfMj7rZn0lvsiggAEKAIDHv7EyTSTsDJS6lZ8el1XPJqK+Vd/c+wWYR43ijFKWnny9Y1KvVLqjlfDuKebUY5qMowhbk36+h1PH8slUU9mnZv4FijHFGlv1Z0nV54Zza9GKKEU5NMWrNWDTRg3yqrNzZ82LVKUmou0v8Ako+lhIIoAAgFIGeZpeISlnnjdUrqvYZpa9MpABQa55KT7mcWBSBMoHycQjlaXlNJ97Pj0s9VGcYzipRb3a7I9cg3DCykSLYAjMiEquX1GvlpdTKMY88ZbtL0Oh0Wqjlgpx6Pt3T9DyeOcMyTl5mJJyqnGTq123Pp4Bop4cbWSuaTcmk7Svsb2Xn+s/b1SmMpJdX94M+VAEUDByo+DWwyZJKCVR7v1PRoUWXBo0uFQikkbikIPL43Bcl99kj7NBBrHBeyNXEcEsnlpdFK5fQ+yCpJFvqQ+2QPj1WqeOcF+zLq+9n2JkEaPg1HDU3zQfJLr7M9EglwY400le7rctlAEsFZGBJdDgMPFJR1spXa8xxl6crdbHfTjaaOOxeFcq1HNKUXjUuZNf3nvdM3/wArzLdTqbPDsoStIrMYKlRmc408x4ckMtx+aMuqvofdjm5K6p+jM2gootqYRRkQoAUEUDCMuqMkGgADKQAgUgGjVaZZKu1XoDLUKXL8nX3BNsXG4llNbb5vYqMpN9iotEAMiiVlAgYYA+PiWDnhtu4u0b9M3yxvrSNoG/QoAAgKKAgZaIgIGWgFCFAQAQAUKAAFIAoAAgBQAoAAgKAoRxKyBAFJYEMjFlA15L7GcFsr6mRAKAAIUhSgAUggLRKAlCigCBoUUDFRooAAGGS2moy5XTqXLzU+zrufB8Jq/wB8h/oIf1APRDdL2PP+F1f77j/0EP6hy/GvD3GMuvhlw8Rjj0y06x5V5NRyT5pvl8nmavdfPa/2A7OGeMv7s4trrTTo3H5tgy5NJmhzc0WpJNU/mXdt9z9E0+VTipJ2mrVGu+PjJZ6qTrbjaAimVAAAAKBCFAGrUZeSLk1ddkY6bULJFSX/AGjbNWmn0Z4T1K0mXlm6xy3T9Cyb+j3gacGojkSlCSlF90bjIIpClAAAKKRtLqCihFRQiEMiMDEFaAVCMpCAAAJRQyhUIytAI+bV6SGWLjOKafqla+h5Gn59JPlk7xPo32R77Pn5seZNNJ06aaEufhW/HJNJrdPczMccUlS2SMgAAAxlNLq6+oPn1+m8yNXTT2Aln2ZX1kDZIu90AZzvi/RznjhOMebkdtddjoyNFly6VwXh/Lm8yTgpxxpfMncYuXsjttLnU4p9+5msUV0SX0SR5Gr1K0uROTrHNi35XxE9PbRTTg1EciUoSUk+jTs2kVQAig1ZUABUZIxRUyoyMWWyNiiMgIyAwLBFQAWBSAAAABGeTkfk50/2Z/dZ654niy1p3JbNSjv6bie/0s2PaizI5LgHHZvlxTTm96b60vU6rFO1b2L1zeb5SXWZHHdFBFGgATFap4U3bb+nYzhBLoVCiotgEAM5zxVgb8uXK5RjadK6vvR0TXcjjfXcvNy6VznheMk8lJxg6pNUrrrR0qMYwS6JL6GQt26RQDFzS6kGRTFMoFBClQsWAAIDVqM3JGUutb0RWwpo0moWSKkvu9zcAZIooAAACkKAIa9RgjkjKMknGSppm1kZB5fD+BYcEnKCdv8AxPmpeiPUSBS22+zAAAUEAAAAAWiARk5ikUaAqZSIoEPK8Q6rysXO+iZ6pz3jTG3p/VKScvoXn/UL6ehwTXRz4YTTvs/VNHpI5LwNXJm5enMltfL0OsL3M6sSelB5uvzyx5McrfI9mux6EJWr9TKsgAAs0apJwmn0pm4wyw5oteqaIOc8P8RSlLHJNKT+V9r9DpUzmMPC8yyRi0uSMrUl1aXQ6aCN95uxISu/YqDYoyq0AigQpABObejIw5KbZkmBQfPq9UsaTe9utjdCdpP1AyBh5qur3FgbAa1k9mAMwgAKQMiAoAAAACGOXGpJqSTTVNNWqMyJAaNJo8eJVjiop70lSs3lIB4/ijJy6ebXVNV7M5zS+MYaOH/mzjHEtlk3tNfs0lbO012ljmxyxy6SVHP6HwnCGTmyS86KtKOSKlGn1TT6m+bz8bKl1v4D4x0OswRzwzQxxlLJFRzzjjyVCTjzON7J1aPR/Tmj/etP+LH8zbwvh2HS4lh0+OGHEnKUceNVCLk+aVLtu3sfXZhXnx43pG0lqcDbdJLLG2/Q9AWQCGjU6uONx5rpvr6H0Hz6zTrJFxf+T9GBcWphJvlabRubo4p656fM4TfLJPZvo0dVpdT5kIyXctmJK+mErszIioiqARgGRlMZKwPA8Ta+MHCL9269C6TieTNSx1GK5U+7dmrjelyPK6xPJGaSTS2j9T0+EcNjhhGl81Lm+prxOUvt9WPDW/c2pGxCjKogGAKCkAIBlA0z1GOLqWTHF+kpxi/ubMfjMP22L8WH5nlcW8IcN1mV5tVo8WbK4xi5z8zm5Y9FtJHxfq74J/DdP9+X+YqOi+Mw/bYvxYfmPjMP22L8WH5nOfq+4HUn+j9NUbUnz5Ki11TfPsI/2ecEaTXDtM0+jUsrTX1UiDo/jMP22L8WH5k+Mw/bYvxYfmc2v7PODW1+jdPX1y/zGf6uuC/w3T/fl/mKrovjMP2uL8WH5ljqsTaSy423skskG2/RKznP1d8F/hun+/L/ADG/ReBeE4MmPLi0GHHlxyU8c4vJcZrdSVyIOiIUgAAALInv7FYiAIygDlfFfB55H52NczSUZRq3Xqvc+Xw1PNzRi+ZLm6P/AAnZTWx8+DSwjJzS+Z9WanXjEs8vpijIiKYUIClEoUUASigAEUhJAGwQAZWDyuL6x41s62u+5eAayWbFzS7SaT9i540eqCIpBGaM+OWTHkjGc8TnGUY5MdeZBtUpxva11N7RjED8m+Fjh4bxHE5SlpoeI1DVSyzc5S0qnh55ZZd09uZs6jwBJLTcVemr4SOv1nwDhvj8hQj/AOr/AOOfmqtvQ7Hyo1JcsalfMuVVK+truMcIxSjGKjFKkopRil7JFR+VY/G+pnptK8esjPOuB8T1OqUFhlOGvxQTxvJGvlkt/l2+hdXxnieKGsl+kckvhtFwzX09Ppkpz1E+WeF/Ltj67dd+p+ox0uNXWPGru6hFXfW9u5k8Ud7jF2kn8q3S6J+wFxytRfqk/wDYoBFUAAADGT6AZURIosCFDAEYSKAAAAknRTCUbMwABQAIUAKAAxoGSRQP/9k=">
            <a:extLst>
              <a:ext uri="{FF2B5EF4-FFF2-40B4-BE49-F238E27FC236}">
                <a16:creationId xmlns:a16="http://schemas.microsoft.com/office/drawing/2014/main" id="{D6FEB681-E0BD-41B9-8044-55D2284FDC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51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44039" name="AutoShape 4" descr="data:image/jpeg;base64,/9j/4AAQSkZJRgABAQAAAQABAAD/2wCEAAkGBw8PDw0QDw8PDw8QDw8PDxANDQ8NDQ8NFBEWFhQRFBQYHCggGBolHBQUITEhJSksLi4uFx8zODMsNygtLisBCgoKDg0OGBAQFywkHBwsLCwsLCwsLCwsLCwsLCwsLCwsLCwsLCwsLCwsLCwsLCwsLCwsLCwsLCwsLCwsLCwsN//AABEIAL8BBwMBIgACEQEDEQH/xAAbAAEBAAMBAQEAAAAAAAAAAAAAAQIDBgUEB//EADsQAAICAQIEBAMEBwgDAAAAAAABAhEDBCEFEjFBBhNRYRQicVORk9EVF0JUVdLTBzJSgZShseEkM2L/xAAXAQEBAQEAAAAAAAAAAAAAAAAAAQID/8QAHxEBAQEBAAIDAQEBAAAAAAAAAAERAiExEkFxYTID/9oADAMBAAIRAxEAPwD9gKBRhpqknfXY8HxBwrLmlCUKe1O+h0TRKLLZ5g8jhnBcWDlaiuelcq79z2VsRFM/2qCzRqdRHHFyk6SW58Gh45hzTcItqXZNVa9jU5tmyJsesAmCCJg+fLFxuRlptRHIrXbqMG8hQBBRQQfDrdO5OLVbPe/Q34WbmRRApSAooYAFMMkLMyAasUXfsbQEwKCMxjYGQQRp1bkoScdmtyDeD5tDqfMj7rZn0lvsiggAEKAIDHv7EyTSTsDJS6lZ8el1XPJqK+Vd/c+wWYR43ijFKWnny9Y1KvVLqjlfDuKebUY5qMowhbk36+h1PH8slUU9mnZv4FijHFGlv1Z0nV54Zza9GKKEU5NMWrNWDTRg3yqrNzZ82LVKUmou0v8Ako+lhIIoAAgFIGeZpeISlnnjdUrqvYZpa9MpABQa55KT7mcWBSBMoHycQjlaXlNJ97Pj0s9VGcYzipRb3a7I9cg3DCykSLYAjMiEquX1GvlpdTKMY88ZbtL0Oh0Wqjlgpx6Pt3T9DyeOcMyTl5mJJyqnGTq123Pp4Bop4cbWSuaTcmk7Svsb2Xn+s/b1SmMpJdX94M+VAEUDByo+DWwyZJKCVR7v1PRoUWXBo0uFQikkbikIPL43Bcl99kj7NBBrHBeyNXEcEsnlpdFK5fQ+yCpJFvqQ+2QPj1WqeOcF+zLq+9n2JkEaPg1HDU3zQfJLr7M9EglwY400le7rctlAEsFZGBJdDgMPFJR1spXa8xxl6crdbHfTjaaOOxeFcq1HNKUXjUuZNf3nvdM3/wArzLdTqbPDsoStIrMYKlRmc408x4ckMtx+aMuqvofdjm5K6p+jM2gootqYRRkQoAUEUDCMuqMkGgADKQAgUgGjVaZZKu1XoDLUKXL8nX3BNsXG4llNbb5vYqMpN9iotEAMiiVlAgYYA+PiWDnhtu4u0b9M3yxvrSNoG/QoAAgKKAgZaIgIGWgFCFAQAQAUKAAFIAoAAgBQAoAAgKAoRxKyBAFJYEMjFlA15L7GcFsr6mRAKAAIUhSgAUggLRKAlCigCBoUUDFRooAAGGS2moy5XTqXLzU+zrufB8Jq/wB8h/oIf1APRDdL2PP+F1f77j/0EP6hy/GvD3GMuvhlw8Rjj0y06x5V5NRyT5pvl8nmavdfPa/2A7OGeMv7s4trrTTo3H5tgy5NJmhzc0WpJNU/mXdt9z9E0+VTipJ2mrVGu+PjJZ6qTrbjaAimVAAAAKBCFAGrUZeSLk1ddkY6bULJFSX/AGjbNWmn0Z4T1K0mXlm6xy3T9Cyb+j3gacGojkSlCSlF90bjIIpClAAAKKRtLqCihFRQiEMiMDEFaAVCMpCAAAJRQyhUIytAI+bV6SGWLjOKafqla+h5Gn59JPlk7xPo32R77Pn5seZNNJ06aaEufhW/HJNJrdPczMccUlS2SMgAAAxlNLq6+oPn1+m8yNXTT2Aln2ZX1kDZIu90AZzvi/RznjhOMebkdtddjoyNFly6VwXh/Lm8yTgpxxpfMncYuXsjttLnU4p9+5msUV0SX0SR5Gr1K0uROTrHNi35XxE9PbRTTg1EciUoSUk+jTs2kVQAig1ZUABUZIxRUyoyMWWyNiiMgIyAwLBFQAWBSAAAABGeTkfk50/2Z/dZ654niy1p3JbNSjv6bie/0s2PaizI5LgHHZvlxTTm96b60vU6rFO1b2L1zeb5SXWZHHdFBFGgATFap4U3bb+nYzhBLoVCiotgEAM5zxVgb8uXK5RjadK6vvR0TXcjjfXcvNy6VznheMk8lJxg6pNUrrrR0qMYwS6JL6GQt26RQDFzS6kGRTFMoFBClQsWAAIDVqM3JGUutb0RWwpo0moWSKkvu9zcAZIooAAACkKAIa9RgjkjKMknGSppm1kZB5fD+BYcEnKCdv8AxPmpeiPUSBS22+zAAAUEAAAAAWiARk5ikUaAqZSIoEPK8Q6rysXO+iZ6pz3jTG3p/VKScvoXn/UL6ehwTXRz4YTTvs/VNHpI5LwNXJm5enMltfL0OsL3M6sSelB5uvzyx5McrfI9mux6EJWr9TKsgAAs0apJwmn0pm4wyw5oteqaIOc8P8RSlLHJNKT+V9r9DpUzmMPC8yyRi0uSMrUl1aXQ6aCN95uxISu/YqDYoyq0AigQpABObejIw5KbZkmBQfPq9UsaTe9utjdCdpP1AyBh5qur3FgbAa1k9mAMwgAKQMiAoAAAACGOXGpJqSTTVNNWqMyJAaNJo8eJVjiop70lSs3lIB4/ijJy6ebXVNV7M5zS+MYaOH/mzjHEtlk3tNfs0lbO012ljmxyxy6SVHP6HwnCGTmyS86KtKOSKlGn1TT6m+bz8bKl1v4D4x0OswRzwzQxxlLJFRzzjjyVCTjzON7J1aPR/Tmj/etP+LH8zbwvh2HS4lh0+OGHEnKUceNVCLk+aVLtu3sfXZhXnx43pG0lqcDbdJLLG2/Q9AWQCGjU6uONx5rpvr6H0Hz6zTrJFxf+T9GBcWphJvlabRubo4p656fM4TfLJPZvo0dVpdT5kIyXctmJK+mErszIioiqARgGRlMZKwPA8Ta+MHCL9269C6TieTNSx1GK5U+7dmrjelyPK6xPJGaSTS2j9T0+EcNjhhGl81Lm+prxOUvt9WPDW/c2pGxCjKogGAKCkAIBlA0z1GOLqWTHF+kpxi/ubMfjMP22L8WH5nlcW8IcN1mV5tVo8WbK4xi5z8zm5Y9FtJHxfq74J/DdP9+X+YqOi+Mw/bYvxYfmPjMP22L8WH5nOfq+4HUn+j9NUbUnz5Ki11TfPsI/2ecEaTXDtM0+jUsrTX1UiDo/jMP22L8WH5k+Mw/bYvxYfmc2v7PODW1+jdPX1y/zGf6uuC/w3T/fl/mKrovjMP2uL8WH5ljqsTaSy423skskG2/RKznP1d8F/hun+/L/ADG/ReBeE4MmPLi0GHHlxyU8c4vJcZrdSVyIOiIUgAAALInv7FYiAIygDlfFfB55H52NczSUZRq3Xqvc+Xw1PNzRi+ZLm6P/AAnZTWx8+DSwjJzS+Z9WanXjEs8vpijIiKYUIClEoUUASigAEUhJAGwQAZWDyuL6x41s62u+5eAayWbFzS7SaT9i540eqCIpBGaM+OWTHkjGc8TnGUY5MdeZBtUpxva11N7RjED8m+Fjh4bxHE5SlpoeI1DVSyzc5S0qnh55ZZd09uZs6jwBJLTcVemr4SOv1nwDhvj8hQj/AOr/AOOfmqtvQ7Hyo1JcsalfMuVVK+truMcIxSjGKjFKkopRil7JFR+VY/G+pnptK8esjPOuB8T1OqUFhlOGvxQTxvJGvlkt/l2+hdXxnieKGsl+kckvhtFwzX09Ppkpz1E+WeF/Ltj67dd+p+ox0uNXWPGru6hFXfW9u5k8Ud7jF2kn8q3S6J+wFxytRfqk/wDYoBFUAAADGT6AZURIosCFDAEYSKAAAAknRTCUbMwABQAIUAKAAxoGSRQP/9k=">
            <a:extLst>
              <a:ext uri="{FF2B5EF4-FFF2-40B4-BE49-F238E27FC236}">
                <a16:creationId xmlns:a16="http://schemas.microsoft.com/office/drawing/2014/main" id="{A5180DBD-6041-4E1B-8AA3-7A945AC9A2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913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pic>
        <p:nvPicPr>
          <p:cNvPr id="132101" name="Picture 5">
            <a:extLst>
              <a:ext uri="{FF2B5EF4-FFF2-40B4-BE49-F238E27FC236}">
                <a16:creationId xmlns:a16="http://schemas.microsoft.com/office/drawing/2014/main" id="{84587D62-57E9-4129-96E4-706779C22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51375"/>
            <a:ext cx="25050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6025F6-7B0B-4A79-9F48-50B457F16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6411913"/>
            <a:ext cx="1273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000">
                <a:hlinkClick r:id="rId5"/>
              </a:rPr>
              <a:t>faculty.ccbcmd.edu</a:t>
            </a:r>
            <a:endParaRPr lang="nl-NL" altLang="nl-NL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CE539-6E11-4380-AA0E-3CFF4BEB7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292600"/>
            <a:ext cx="1970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i="1">
                <a:solidFill>
                  <a:schemeClr val="tx1"/>
                </a:solidFill>
              </a:rPr>
              <a:t>Clostridium tetani</a:t>
            </a:r>
            <a:endParaRPr lang="nl-NL" altLang="nl-NL">
              <a:solidFill>
                <a:schemeClr val="tx1"/>
              </a:solidFill>
            </a:endParaRPr>
          </a:p>
        </p:txBody>
      </p:sp>
      <p:pic>
        <p:nvPicPr>
          <p:cNvPr id="44043" name="Picture 1">
            <a:extLst>
              <a:ext uri="{FF2B5EF4-FFF2-40B4-BE49-F238E27FC236}">
                <a16:creationId xmlns:a16="http://schemas.microsoft.com/office/drawing/2014/main" id="{49269547-36B9-445E-8C49-3AF64D9AD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83694" y="2255044"/>
            <a:ext cx="1377950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4" name="Rechthoek 1">
            <a:extLst>
              <a:ext uri="{FF2B5EF4-FFF2-40B4-BE49-F238E27FC236}">
                <a16:creationId xmlns:a16="http://schemas.microsoft.com/office/drawing/2014/main" id="{CAAB9684-8926-44C1-AE45-FBBB3A0FE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3795713"/>
            <a:ext cx="947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nl-NL" sz="1200">
                <a:solidFill>
                  <a:schemeClr val="tx1"/>
                </a:solidFill>
              </a:rPr>
              <a:t>Figuur 27.5</a:t>
            </a:r>
          </a:p>
        </p:txBody>
      </p:sp>
      <p:sp>
        <p:nvSpPr>
          <p:cNvPr id="44045" name="Rechthoek 2">
            <a:extLst>
              <a:ext uri="{FF2B5EF4-FFF2-40B4-BE49-F238E27FC236}">
                <a16:creationId xmlns:a16="http://schemas.microsoft.com/office/drawing/2014/main" id="{E77777E9-6FC8-477B-9F32-8965EF1E3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5" y="6100763"/>
            <a:ext cx="20002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https://slideplayer.com/slide/11860665/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3AE7F9AB-E81E-48DC-A04E-A3F9E38C8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Beweging</a:t>
            </a:r>
          </a:p>
        </p:txBody>
      </p:sp>
      <p:sp>
        <p:nvSpPr>
          <p:cNvPr id="46083" name="Tijdelijke aanduiding voor dianummer 5">
            <a:extLst>
              <a:ext uri="{FF2B5EF4-FFF2-40B4-BE49-F238E27FC236}">
                <a16:creationId xmlns:a16="http://schemas.microsoft.com/office/drawing/2014/main" id="{F72B8E70-6226-41F6-8D23-5AB78DCFCF8B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AFD96C57-35BA-4B52-B623-3D2AF00CC313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14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46084" name="Rectangle 1">
            <a:extLst>
              <a:ext uri="{FF2B5EF4-FFF2-40B4-BE49-F238E27FC236}">
                <a16:creationId xmlns:a16="http://schemas.microsoft.com/office/drawing/2014/main" id="{B740B94C-B3C7-4BE1-83C5-5A4535EF9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3" y="2133600"/>
            <a:ext cx="730885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>
                <a:solidFill>
                  <a:schemeClr val="tx1"/>
                </a:solidFill>
              </a:rPr>
              <a:t>Taxis</a:t>
            </a:r>
            <a:r>
              <a:rPr lang="nl-NL" altLang="nl-NL">
                <a:solidFill>
                  <a:schemeClr val="tx1"/>
                </a:solidFill>
              </a:rPr>
              <a:t> </a:t>
            </a:r>
            <a:endParaRPr lang="nl-NL" altLang="nl-NL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  <a:sym typeface="Wingdings" panose="05000000000000000000" pitchFamily="2" charset="2"/>
              </a:rPr>
              <a:t>-50% van de prokaryoten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  <a:sym typeface="Wingdings" panose="05000000000000000000" pitchFamily="2" charset="2"/>
              </a:rPr>
              <a:t>-beweging naar of weg van een stimulus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	Chemotaxis </a:t>
            </a:r>
            <a:r>
              <a:rPr lang="nl-NL" altLang="nl-NL">
                <a:solidFill>
                  <a:schemeClr val="tx1"/>
                </a:solidFill>
                <a:sym typeface="Wingdings" panose="05000000000000000000" pitchFamily="2" charset="2"/>
              </a:rPr>
              <a:t> chemische stimulus </a:t>
            </a:r>
            <a:r>
              <a:rPr lang="nl-NL" altLang="nl-NL">
                <a:solidFill>
                  <a:schemeClr val="tx1"/>
                </a:solidFill>
              </a:rPr>
              <a:t>(b.v. </a:t>
            </a:r>
            <a:r>
              <a:rPr lang="nl-NL" altLang="nl-NL" i="1">
                <a:solidFill>
                  <a:schemeClr val="tx1"/>
                </a:solidFill>
              </a:rPr>
              <a:t>E. coli</a:t>
            </a:r>
            <a:r>
              <a:rPr lang="nl-NL" altLang="nl-NL">
                <a:solidFill>
                  <a:schemeClr val="tx1"/>
                </a:solidFill>
              </a:rPr>
              <a:t>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		Positief 	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		Negatief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	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-flagel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AABFF51-7BE6-4EAE-8B77-128F93D29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Flagel (zweepstaart/zweephaar)</a:t>
            </a:r>
          </a:p>
        </p:txBody>
      </p:sp>
      <p:sp>
        <p:nvSpPr>
          <p:cNvPr id="48131" name="Tijdelijke aanduiding voor dianummer 5">
            <a:extLst>
              <a:ext uri="{FF2B5EF4-FFF2-40B4-BE49-F238E27FC236}">
                <a16:creationId xmlns:a16="http://schemas.microsoft.com/office/drawing/2014/main" id="{59F5033B-454A-428F-8110-591073FA6EA7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7901794A-060A-492E-B0B5-125665743FBE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15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48132" name="Text Box 7">
            <a:extLst>
              <a:ext uri="{FF2B5EF4-FFF2-40B4-BE49-F238E27FC236}">
                <a16:creationId xmlns:a16="http://schemas.microsoft.com/office/drawing/2014/main" id="{58A4DB2E-066C-4FA3-8F66-66E812EC4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079625"/>
            <a:ext cx="47498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>
                <a:solidFill>
                  <a:schemeClr val="tx1"/>
                </a:solidFill>
              </a:rPr>
              <a:t>Eiwitten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b="1">
                <a:solidFill>
                  <a:schemeClr val="tx1"/>
                </a:solidFill>
              </a:rPr>
              <a:t>Verschil pilus?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 u="sng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 u="sng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u="sng">
                <a:solidFill>
                  <a:schemeClr val="tx1"/>
                </a:solidFill>
              </a:rPr>
              <a:t>Functie: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>
                <a:solidFill>
                  <a:schemeClr val="tx1"/>
                </a:solidFill>
              </a:rPr>
              <a:t>-Beweging (50 </a:t>
            </a:r>
            <a:r>
              <a:rPr lang="el-GR" altLang="nl-NL">
                <a:solidFill>
                  <a:schemeClr val="tx1"/>
                </a:solidFill>
                <a:cs typeface="Arial" panose="020B0604020202020204" pitchFamily="34" charset="0"/>
              </a:rPr>
              <a:t>μ</a:t>
            </a:r>
            <a:r>
              <a:rPr lang="en-US" altLang="nl-NL">
                <a:solidFill>
                  <a:schemeClr val="tx1"/>
                </a:solidFill>
                <a:cs typeface="Arial" panose="020B0604020202020204" pitchFamily="34" charset="0"/>
              </a:rPr>
              <a:t>m/sec)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b="1">
                <a:solidFill>
                  <a:schemeClr val="tx1"/>
                </a:solidFill>
                <a:cs typeface="Arial" panose="020B0604020202020204" pitchFamily="34" charset="0"/>
              </a:rPr>
              <a:t>Waar komen deze structuren ook voor?</a:t>
            </a:r>
            <a:endParaRPr lang="el-GR" altLang="nl-NL" b="1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8133" name="Picture 4">
            <a:extLst>
              <a:ext uri="{FF2B5EF4-FFF2-40B4-BE49-F238E27FC236}">
                <a16:creationId xmlns:a16="http://schemas.microsoft.com/office/drawing/2014/main" id="{5A0C450D-853B-48F9-9A71-9725DBD5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109788"/>
            <a:ext cx="36195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al 2">
            <a:extLst>
              <a:ext uri="{FF2B5EF4-FFF2-40B4-BE49-F238E27FC236}">
                <a16:creationId xmlns:a16="http://schemas.microsoft.com/office/drawing/2014/main" id="{B2F976BF-CD40-437A-AD84-43CA4C38FDA0}"/>
              </a:ext>
            </a:extLst>
          </p:cNvPr>
          <p:cNvSpPr/>
          <p:nvPr/>
        </p:nvSpPr>
        <p:spPr>
          <a:xfrm>
            <a:off x="7510463" y="1804988"/>
            <a:ext cx="1524000" cy="1576387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>
              <a:solidFill>
                <a:schemeClr val="tx1"/>
              </a:solidFill>
            </a:endParaRPr>
          </a:p>
        </p:txBody>
      </p:sp>
      <p:sp>
        <p:nvSpPr>
          <p:cNvPr id="48135" name="Rectangle 1">
            <a:extLst>
              <a:ext uri="{FF2B5EF4-FFF2-40B4-BE49-F238E27FC236}">
                <a16:creationId xmlns:a16="http://schemas.microsoft.com/office/drawing/2014/main" id="{90FCF3A8-E7CD-49D0-9E4D-C8312586A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5524500"/>
            <a:ext cx="1085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b="1" dirty="0">
                <a:solidFill>
                  <a:srgbClr val="FF33CC"/>
                </a:solidFill>
                <a:hlinkClick r:id="rId4"/>
              </a:rPr>
              <a:t>Flagella</a:t>
            </a:r>
            <a:endParaRPr lang="nl-NL" altLang="nl-NL" dirty="0">
              <a:solidFill>
                <a:srgbClr val="FF33CC"/>
              </a:solidFill>
            </a:endParaRPr>
          </a:p>
        </p:txBody>
      </p:sp>
      <p:sp>
        <p:nvSpPr>
          <p:cNvPr id="48136" name="Rechthoek 1">
            <a:extLst>
              <a:ext uri="{FF2B5EF4-FFF2-40B4-BE49-F238E27FC236}">
                <a16:creationId xmlns:a16="http://schemas.microsoft.com/office/drawing/2014/main" id="{D50488DC-4B10-4919-9FD6-C7B4F6B7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525" y="4508500"/>
            <a:ext cx="22367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nl-NL" sz="800">
                <a:solidFill>
                  <a:srgbClr val="000000"/>
                </a:solidFill>
              </a:rPr>
              <a:t>https://www.npo3.nl/bacterien-en-resistentie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0F147C2C-039E-402E-8247-08FB2FECAE12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4144963"/>
            <a:ext cx="3219450" cy="2725737"/>
            <a:chOff x="749300" y="4144963"/>
            <a:chExt cx="3219996" cy="2725152"/>
          </a:xfrm>
        </p:grpSpPr>
        <p:pic>
          <p:nvPicPr>
            <p:cNvPr id="48138" name="Picture 2">
              <a:extLst>
                <a:ext uri="{FF2B5EF4-FFF2-40B4-BE49-F238E27FC236}">
                  <a16:creationId xmlns:a16="http://schemas.microsoft.com/office/drawing/2014/main" id="{80290980-ABF4-4F69-ACF0-95831C9B0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96" y="4144963"/>
              <a:ext cx="3200400" cy="240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9" name="Rechthoek 2">
              <a:extLst>
                <a:ext uri="{FF2B5EF4-FFF2-40B4-BE49-F238E27FC236}">
                  <a16:creationId xmlns:a16="http://schemas.microsoft.com/office/drawing/2014/main" id="{1B8A9CAC-83A4-427A-873E-22C7F809A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300" y="6531561"/>
              <a:ext cx="321999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nl-NL" altLang="nl-NL" sz="800">
                  <a:solidFill>
                    <a:schemeClr val="tx1"/>
                  </a:solidFill>
                </a:rPr>
                <a:t>https://www.gezondheidsnet.nl/cookies/gn/?url=/zwanger/variatie-in-sperma-maakt-minder-vruchtbaar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BCC2FD-5A70-48C1-A20B-5BA923DD2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Organisatie van een prokaryote cel</a:t>
            </a:r>
          </a:p>
        </p:txBody>
      </p:sp>
      <p:sp>
        <p:nvSpPr>
          <p:cNvPr id="50179" name="Tijdelijke aanduiding voor dianummer 5">
            <a:extLst>
              <a:ext uri="{FF2B5EF4-FFF2-40B4-BE49-F238E27FC236}">
                <a16:creationId xmlns:a16="http://schemas.microsoft.com/office/drawing/2014/main" id="{EA05593F-9DD9-4752-90A2-D8708AA6F32E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CC8A6733-04EE-42E2-8A69-6C0EE83C54BB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16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50180" name="Text Box 7">
            <a:extLst>
              <a:ext uri="{FF2B5EF4-FFF2-40B4-BE49-F238E27FC236}">
                <a16:creationId xmlns:a16="http://schemas.microsoft.com/office/drawing/2014/main" id="{98B48458-CDB5-4081-AC6C-8C12C4F51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079625"/>
            <a:ext cx="7721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-geen organellen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-soms gespecialiseerde membranen betrokken bij metabolische processen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→ thylakoid membraan in cyanobacterie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nl-NL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" name="Rechthoek 1">
            <a:extLst>
              <a:ext uri="{FF2B5EF4-FFF2-40B4-BE49-F238E27FC236}">
                <a16:creationId xmlns:a16="http://schemas.microsoft.com/office/drawing/2014/main" id="{AA0280A5-5548-4AC4-8B97-274719A5A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346575"/>
            <a:ext cx="28384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400">
                <a:solidFill>
                  <a:schemeClr val="tx1"/>
                </a:solidFill>
              </a:rPr>
              <a:t>Blauw-groen bacterie (anabeana)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400">
                <a:solidFill>
                  <a:schemeClr val="tx1"/>
                </a:solidFill>
              </a:rPr>
              <a:t>Energiebron is fotosynthese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614237-698E-478A-B518-380D4FF14FF5}"/>
              </a:ext>
            </a:extLst>
          </p:cNvPr>
          <p:cNvGrpSpPr>
            <a:grpSpLocks/>
          </p:cNvGrpSpPr>
          <p:nvPr/>
        </p:nvGrpSpPr>
        <p:grpSpPr bwMode="auto">
          <a:xfrm>
            <a:off x="3984625" y="3135313"/>
            <a:ext cx="1524000" cy="1714500"/>
            <a:chOff x="3984103" y="3134890"/>
            <a:chExt cx="1524000" cy="1714638"/>
          </a:xfrm>
        </p:grpSpPr>
        <p:pic>
          <p:nvPicPr>
            <p:cNvPr id="50188" name="Picture 1">
              <a:extLst>
                <a:ext uri="{FF2B5EF4-FFF2-40B4-BE49-F238E27FC236}">
                  <a16:creationId xmlns:a16="http://schemas.microsoft.com/office/drawing/2014/main" id="{FDCC123F-51A1-4FC4-9A7F-FE2BDDF97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948034" y="3289459"/>
              <a:ext cx="1714638" cy="140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Ovaal 2">
              <a:extLst>
                <a:ext uri="{FF2B5EF4-FFF2-40B4-BE49-F238E27FC236}">
                  <a16:creationId xmlns:a16="http://schemas.microsoft.com/office/drawing/2014/main" id="{319CC42B-27CE-4FEA-8FFB-CECE1C74BD09}"/>
                </a:ext>
              </a:extLst>
            </p:cNvPr>
            <p:cNvSpPr/>
            <p:nvPr/>
          </p:nvSpPr>
          <p:spPr>
            <a:xfrm>
              <a:off x="3984103" y="4236704"/>
              <a:ext cx="1524000" cy="474700"/>
            </a:xfrm>
            <a:prstGeom prst="ellipse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nl-NL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591246F-C0E3-46BB-949D-9574EB7FC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65800" y="5032376"/>
            <a:ext cx="1939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B39551-F154-4D6F-8586-DFA01C06E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992688"/>
            <a:ext cx="52498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→ ademhalings membraan in aerobe prokaryoten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(lijkt op…)</a:t>
            </a:r>
          </a:p>
        </p:txBody>
      </p:sp>
      <p:sp>
        <p:nvSpPr>
          <p:cNvPr id="50185" name="Tekstvak 1">
            <a:extLst>
              <a:ext uri="{FF2B5EF4-FFF2-40B4-BE49-F238E27FC236}">
                <a16:creationId xmlns:a16="http://schemas.microsoft.com/office/drawing/2014/main" id="{203955F1-2FAD-47DA-8AFC-C755416DE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763" y="6381750"/>
            <a:ext cx="985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1200">
                <a:solidFill>
                  <a:schemeClr val="tx1"/>
                </a:solidFill>
              </a:rPr>
              <a:t>Figuur 27.8</a:t>
            </a:r>
          </a:p>
        </p:txBody>
      </p:sp>
      <p:pic>
        <p:nvPicPr>
          <p:cNvPr id="50186" name="Afbeelding 1">
            <a:extLst>
              <a:ext uri="{FF2B5EF4-FFF2-40B4-BE49-F238E27FC236}">
                <a16:creationId xmlns:a16="http://schemas.microsoft.com/office/drawing/2014/main" id="{B516108C-B975-4ADC-89BE-79C21FF68CB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068638"/>
            <a:ext cx="817562" cy="127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7" name="Rechthoek 5">
            <a:extLst>
              <a:ext uri="{FF2B5EF4-FFF2-40B4-BE49-F238E27FC236}">
                <a16:creationId xmlns:a16="http://schemas.microsoft.com/office/drawing/2014/main" id="{CC9B6EBD-147D-4F16-92C9-18A75608F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925" y="4205288"/>
            <a:ext cx="20177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https://en.wiktionary.org/wiki/Anabaena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826BA80-DA66-43FB-9468-B7F5AEC94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Organisatie van een prokaryote cel</a:t>
            </a:r>
          </a:p>
        </p:txBody>
      </p:sp>
      <p:sp>
        <p:nvSpPr>
          <p:cNvPr id="52227" name="Tijdelijke aanduiding voor dianummer 5">
            <a:extLst>
              <a:ext uri="{FF2B5EF4-FFF2-40B4-BE49-F238E27FC236}">
                <a16:creationId xmlns:a16="http://schemas.microsoft.com/office/drawing/2014/main" id="{505A7D62-4953-490D-B79B-DC18E3B0AA69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8D3C85D1-87A2-4D8C-BF2B-4B554FBDAE06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17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EA6D6CDC-85E9-4534-A113-B17BC62DF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2462213"/>
            <a:ext cx="84582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</a:t>
            </a:r>
            <a:r>
              <a:rPr lang="nl-NL" altLang="nl-NL" b="1">
                <a:solidFill>
                  <a:schemeClr val="tx1"/>
                </a:solidFill>
              </a:rPr>
              <a:t>genoom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   -minder DNA (tov eukaryoot)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   -1 circulair chromosoom in de nucleotide-regio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   (nucleoid)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   -plasmiden (circulair DNA, niet essentieel)</a:t>
            </a:r>
          </a:p>
        </p:txBody>
      </p:sp>
      <p:pic>
        <p:nvPicPr>
          <p:cNvPr id="52229" name="Picture 3">
            <a:extLst>
              <a:ext uri="{FF2B5EF4-FFF2-40B4-BE49-F238E27FC236}">
                <a16:creationId xmlns:a16="http://schemas.microsoft.com/office/drawing/2014/main" id="{8B51E1F2-11A7-49A6-B213-BADD6D6E9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076700"/>
            <a:ext cx="3049588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al 3">
            <a:extLst>
              <a:ext uri="{FF2B5EF4-FFF2-40B4-BE49-F238E27FC236}">
                <a16:creationId xmlns:a16="http://schemas.microsoft.com/office/drawing/2014/main" id="{086E5072-5019-4EE5-BCE0-65485A2EB1C7}"/>
              </a:ext>
            </a:extLst>
          </p:cNvPr>
          <p:cNvSpPr/>
          <p:nvPr/>
        </p:nvSpPr>
        <p:spPr>
          <a:xfrm>
            <a:off x="1530350" y="4186238"/>
            <a:ext cx="1143000" cy="1219200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Ovaal 4">
            <a:extLst>
              <a:ext uri="{FF2B5EF4-FFF2-40B4-BE49-F238E27FC236}">
                <a16:creationId xmlns:a16="http://schemas.microsoft.com/office/drawing/2014/main" id="{0AAFB4FB-C1CB-420A-9B82-2B6508BE8D95}"/>
              </a:ext>
            </a:extLst>
          </p:cNvPr>
          <p:cNvSpPr/>
          <p:nvPr/>
        </p:nvSpPr>
        <p:spPr>
          <a:xfrm rot="19744234">
            <a:off x="960438" y="4699000"/>
            <a:ext cx="541337" cy="1179513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>
              <a:solidFill>
                <a:schemeClr val="tx1"/>
              </a:solidFill>
            </a:endParaRPr>
          </a:p>
        </p:txBody>
      </p:sp>
      <p:pic>
        <p:nvPicPr>
          <p:cNvPr id="52232" name="Picture 2">
            <a:extLst>
              <a:ext uri="{FF2B5EF4-FFF2-40B4-BE49-F238E27FC236}">
                <a16:creationId xmlns:a16="http://schemas.microsoft.com/office/drawing/2014/main" id="{1377EFCB-E375-4A94-A670-9E19AE6E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39569" y="3909219"/>
            <a:ext cx="2225675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3" name="Rechthoek 1">
            <a:extLst>
              <a:ext uri="{FF2B5EF4-FFF2-40B4-BE49-F238E27FC236}">
                <a16:creationId xmlns:a16="http://schemas.microsoft.com/office/drawing/2014/main" id="{9BD72657-FF6C-4332-B70C-F0022E6F6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6142038"/>
            <a:ext cx="22367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nl-NL" sz="800">
                <a:solidFill>
                  <a:srgbClr val="000000"/>
                </a:solidFill>
              </a:rPr>
              <a:t>https://www.npo3.nl/bacterien-en-resistentie</a:t>
            </a:r>
          </a:p>
        </p:txBody>
      </p:sp>
      <p:sp>
        <p:nvSpPr>
          <p:cNvPr id="52234" name="Tekstvak 2">
            <a:extLst>
              <a:ext uri="{FF2B5EF4-FFF2-40B4-BE49-F238E27FC236}">
                <a16:creationId xmlns:a16="http://schemas.microsoft.com/office/drawing/2014/main" id="{38AA2A82-8A8F-4828-980D-8A542E861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6196013"/>
            <a:ext cx="2159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1200">
                <a:solidFill>
                  <a:schemeClr val="tx1"/>
                </a:solidFill>
              </a:rPr>
              <a:t>Figuur 27.9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C2CC989-3030-40B7-B267-B30871745E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Voortplanting</a:t>
            </a:r>
          </a:p>
        </p:txBody>
      </p:sp>
      <p:sp>
        <p:nvSpPr>
          <p:cNvPr id="54275" name="Rectangle 1">
            <a:extLst>
              <a:ext uri="{FF2B5EF4-FFF2-40B4-BE49-F238E27FC236}">
                <a16:creationId xmlns:a16="http://schemas.microsoft.com/office/drawing/2014/main" id="{E719B067-C8E6-4BF2-BE4C-1DCBA2938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89138"/>
            <a:ext cx="4572000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Binary fission (binaire splitsing)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u="sng">
                <a:solidFill>
                  <a:schemeClr val="tx1"/>
                </a:solidFill>
              </a:rPr>
              <a:t>In laboratorium: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generatie tijd van </a:t>
            </a:r>
            <a:r>
              <a:rPr lang="nl-NL" altLang="nl-NL" i="1">
                <a:solidFill>
                  <a:schemeClr val="tx1"/>
                </a:solidFill>
              </a:rPr>
              <a:t>E.coli</a:t>
            </a:r>
            <a:r>
              <a:rPr lang="nl-NL" altLang="nl-NL">
                <a:solidFill>
                  <a:schemeClr val="tx1"/>
                </a:solidFill>
              </a:rPr>
              <a:t> ± 20 min</a:t>
            </a:r>
          </a:p>
        </p:txBody>
      </p:sp>
      <p:pic>
        <p:nvPicPr>
          <p:cNvPr id="54276" name="Picture 5">
            <a:extLst>
              <a:ext uri="{FF2B5EF4-FFF2-40B4-BE49-F238E27FC236}">
                <a16:creationId xmlns:a16="http://schemas.microsoft.com/office/drawing/2014/main" id="{FF55DD38-4916-4BCC-A868-912B55A8E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196975"/>
            <a:ext cx="39624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ijdelijke aanduiding voor dianummer 5">
            <a:extLst>
              <a:ext uri="{FF2B5EF4-FFF2-40B4-BE49-F238E27FC236}">
                <a16:creationId xmlns:a16="http://schemas.microsoft.com/office/drawing/2014/main" id="{1C22CB35-26EA-4DC4-AFAD-190D0C4567EA}"/>
              </a:ext>
            </a:extLst>
          </p:cNvPr>
          <p:cNvSpPr txBox="1">
            <a:spLocks/>
          </p:cNvSpPr>
          <p:nvPr/>
        </p:nvSpPr>
        <p:spPr bwMode="auto">
          <a:xfrm>
            <a:off x="7011988" y="61833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9C4CE725-BF67-411F-BEAB-850BB2CAB193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18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20A4FC-F25B-4D5C-95C8-7F057724C68D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554038"/>
            <a:ext cx="5181600" cy="5838825"/>
            <a:chOff x="323528" y="553998"/>
            <a:chExt cx="5181600" cy="5838840"/>
          </a:xfrm>
        </p:grpSpPr>
        <p:pic>
          <p:nvPicPr>
            <p:cNvPr id="54281" name="Picture 4">
              <a:extLst>
                <a:ext uri="{FF2B5EF4-FFF2-40B4-BE49-F238E27FC236}">
                  <a16:creationId xmlns:a16="http://schemas.microsoft.com/office/drawing/2014/main" id="{0A55E674-C00E-470A-9316-078C48227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125888"/>
              <a:ext cx="4314825" cy="226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4282" name="Groep 11">
              <a:extLst>
                <a:ext uri="{FF2B5EF4-FFF2-40B4-BE49-F238E27FC236}">
                  <a16:creationId xmlns:a16="http://schemas.microsoft.com/office/drawing/2014/main" id="{30F150AC-7DDE-4311-B3A1-1FC4D23AB2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328" y="553998"/>
              <a:ext cx="4495800" cy="5629290"/>
              <a:chOff x="1066800" y="847710"/>
              <a:chExt cx="4495800" cy="5629290"/>
            </a:xfrm>
          </p:grpSpPr>
          <p:cxnSp>
            <p:nvCxnSpPr>
              <p:cNvPr id="30" name="Rechte verbindingslijn 5">
                <a:extLst>
                  <a:ext uri="{FF2B5EF4-FFF2-40B4-BE49-F238E27FC236}">
                    <a16:creationId xmlns:a16="http://schemas.microsoft.com/office/drawing/2014/main" id="{C2FA15AA-036D-47B6-9BFD-1A16D51DC884}"/>
                  </a:ext>
                </a:extLst>
              </p:cNvPr>
              <p:cNvCxnSpPr/>
              <p:nvPr/>
            </p:nvCxnSpPr>
            <p:spPr>
              <a:xfrm flipV="1">
                <a:off x="1066800" y="914385"/>
                <a:ext cx="2133600" cy="5562614"/>
              </a:xfrm>
              <a:prstGeom prst="line">
                <a:avLst/>
              </a:prstGeom>
              <a:ln w="25400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284" name="Tekstvak 10">
                <a:extLst>
                  <a:ext uri="{FF2B5EF4-FFF2-40B4-BE49-F238E27FC236}">
                    <a16:creationId xmlns:a16="http://schemas.microsoft.com/office/drawing/2014/main" id="{8FF33276-0FB2-4283-8B2F-A83D95DA64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847710"/>
                <a:ext cx="23622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nl-NL" altLang="nl-NL" i="1">
                    <a:solidFill>
                      <a:schemeClr val="tx1"/>
                    </a:solidFill>
                  </a:rPr>
                  <a:t>theoretische groei</a:t>
                </a:r>
              </a:p>
            </p:txBody>
          </p:sp>
        </p:grpSp>
      </p:grpSp>
      <p:sp>
        <p:nvSpPr>
          <p:cNvPr id="54279" name="Rechthoek 1">
            <a:extLst>
              <a:ext uri="{FF2B5EF4-FFF2-40B4-BE49-F238E27FC236}">
                <a16:creationId xmlns:a16="http://schemas.microsoft.com/office/drawing/2014/main" id="{D3A7B8F5-64DB-4057-9DDB-7B73F8B5D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6099175"/>
            <a:ext cx="1943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https://slideplayer.com/slide/9763282/</a:t>
            </a:r>
          </a:p>
        </p:txBody>
      </p:sp>
      <p:sp>
        <p:nvSpPr>
          <p:cNvPr id="54280" name="Rechthoek 3">
            <a:extLst>
              <a:ext uri="{FF2B5EF4-FFF2-40B4-BE49-F238E27FC236}">
                <a16:creationId xmlns:a16="http://schemas.microsoft.com/office/drawing/2014/main" id="{420A68B7-16A6-45D0-A80F-AECDFCF0E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6424613"/>
            <a:ext cx="20431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http://www.microbiologie.info/groei.html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2F78034-A141-40E9-8F3C-7AD74997A0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Belangrijke kenmerken prokaryoten</a:t>
            </a:r>
          </a:p>
        </p:txBody>
      </p:sp>
      <p:sp>
        <p:nvSpPr>
          <p:cNvPr id="56323" name="Tijdelijke aanduiding voor dianummer 5">
            <a:extLst>
              <a:ext uri="{FF2B5EF4-FFF2-40B4-BE49-F238E27FC236}">
                <a16:creationId xmlns:a16="http://schemas.microsoft.com/office/drawing/2014/main" id="{D5942B67-8013-42EE-BDA6-1AD46852332F}"/>
              </a:ext>
            </a:extLst>
          </p:cNvPr>
          <p:cNvSpPr txBox="1">
            <a:spLocks/>
          </p:cNvSpPr>
          <p:nvPr/>
        </p:nvSpPr>
        <p:spPr bwMode="auto">
          <a:xfrm>
            <a:off x="7011988" y="61833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931B0244-6099-459A-BBF3-7351763D906B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19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56324" name="TextBox 2">
            <a:extLst>
              <a:ext uri="{FF2B5EF4-FFF2-40B4-BE49-F238E27FC236}">
                <a16:creationId xmlns:a16="http://schemas.microsoft.com/office/drawing/2014/main" id="{DEEAC795-A2BB-4DEF-87C8-98AA67C31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57338"/>
            <a:ext cx="37719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-klein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-voortplanting dmv binaire splitsing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/>
            </a:r>
            <a:br>
              <a:rPr lang="nl-NL" altLang="nl-NL">
                <a:solidFill>
                  <a:schemeClr val="tx1"/>
                </a:solidFill>
              </a:rPr>
            </a:b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-korte generatie tijd</a:t>
            </a:r>
          </a:p>
        </p:txBody>
      </p:sp>
      <p:pic>
        <p:nvPicPr>
          <p:cNvPr id="56325" name="Afbeelding 1">
            <a:extLst>
              <a:ext uri="{FF2B5EF4-FFF2-40B4-BE49-F238E27FC236}">
                <a16:creationId xmlns:a16="http://schemas.microsoft.com/office/drawing/2014/main" id="{6F588B91-04F6-4670-A172-58A0482C5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060575"/>
            <a:ext cx="17399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Rechthoek 2">
            <a:extLst>
              <a:ext uri="{FF2B5EF4-FFF2-40B4-BE49-F238E27FC236}">
                <a16:creationId xmlns:a16="http://schemas.microsoft.com/office/drawing/2014/main" id="{F28DF977-B684-4D0F-AFF8-0CC90240A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388" y="3768725"/>
            <a:ext cx="2143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https://www.microbiologyinpictures.com/bacteria-micrographs/gram-stain/gram-positive/bacillus-subtilis.html</a:t>
            </a:r>
          </a:p>
        </p:txBody>
      </p:sp>
      <p:pic>
        <p:nvPicPr>
          <p:cNvPr id="56327" name="Afbeelding 3">
            <a:extLst>
              <a:ext uri="{FF2B5EF4-FFF2-40B4-BE49-F238E27FC236}">
                <a16:creationId xmlns:a16="http://schemas.microsoft.com/office/drawing/2014/main" id="{7C825741-D812-4B8F-B70D-81049F3FF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00"/>
          <a:stretch>
            <a:fillRect/>
          </a:stretch>
        </p:blipFill>
        <p:spPr bwMode="auto">
          <a:xfrm>
            <a:off x="5054600" y="3681413"/>
            <a:ext cx="2397125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8" name="Rechthoek 4">
            <a:extLst>
              <a:ext uri="{FF2B5EF4-FFF2-40B4-BE49-F238E27FC236}">
                <a16:creationId xmlns:a16="http://schemas.microsoft.com/office/drawing/2014/main" id="{5BA5D0E5-9090-40DF-8735-BD99A8332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64182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http://cronodon.com/BioTech/Bacteria_Growth.html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jdelijke aanduiding voor dianummer 5">
            <a:extLst>
              <a:ext uri="{FF2B5EF4-FFF2-40B4-BE49-F238E27FC236}">
                <a16:creationId xmlns:a16="http://schemas.microsoft.com/office/drawing/2014/main" id="{8123CFCA-EF1C-4331-9B0A-68A7C35E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88D4ECA-91AB-459F-B0F1-5AE30DECE7F6}" type="slidenum">
              <a:rPr lang="en-US" altLang="nl-NL" smtClean="0"/>
              <a:pPr/>
              <a:t>2</a:t>
            </a:fld>
            <a:endParaRPr lang="en-US" altLang="nl-NL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BFE28BF-51DA-49B8-83BF-A381228DD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Leerdoelen hoofdstuk 27</a:t>
            </a:r>
          </a:p>
        </p:txBody>
      </p:sp>
      <p:sp>
        <p:nvSpPr>
          <p:cNvPr id="18436" name="Content Placeholder 4">
            <a:extLst>
              <a:ext uri="{FF2B5EF4-FFF2-40B4-BE49-F238E27FC236}">
                <a16:creationId xmlns:a16="http://schemas.microsoft.com/office/drawing/2014/main" id="{61E16947-7BC9-4679-A787-29D3D8F15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2116138"/>
            <a:ext cx="8496300" cy="5273675"/>
          </a:xfrm>
        </p:spPr>
        <p:txBody>
          <a:bodyPr/>
          <a:lstStyle/>
          <a:p>
            <a:pPr marL="457200" lvl="1" indent="0" algn="just">
              <a:buFont typeface="Wingdings" panose="05000000000000000000" pitchFamily="2" charset="2"/>
              <a:buNone/>
            </a:pPr>
            <a:r>
              <a:rPr lang="nl-NL" altLang="nl-NL" sz="2000" b="1"/>
              <a:t>Aan het eind van de les kun je:</a:t>
            </a:r>
          </a:p>
          <a:p>
            <a:pPr marL="457200" lvl="1" indent="0" algn="just">
              <a:buFont typeface="Wingdings" panose="05000000000000000000" pitchFamily="2" charset="2"/>
              <a:buNone/>
            </a:pPr>
            <a:endParaRPr lang="nl-NL" altLang="nl-NL" sz="2000"/>
          </a:p>
          <a:p>
            <a:r>
              <a:rPr lang="nl-NL" altLang="nl-NL" sz="2000"/>
              <a:t>Structuur van Gram-positieve en Gram-negatieve bacteriën beschrijven</a:t>
            </a:r>
          </a:p>
          <a:p>
            <a:r>
              <a:rPr lang="nl-NL" altLang="nl-NL" sz="2000"/>
              <a:t>Uitleg kunnen geven over kapsel, fimbria en flagel</a:t>
            </a:r>
          </a:p>
          <a:p>
            <a:r>
              <a:rPr lang="nl-NL" altLang="nl-NL" sz="2000"/>
              <a:t>De organisatie van het erfelijk materiaal van prokaryoten uitleggen</a:t>
            </a:r>
          </a:p>
          <a:p>
            <a:r>
              <a:rPr lang="nl-NL" altLang="nl-NL" sz="2000"/>
              <a:t>Voorbeeld geven van celgroei en adaptatie</a:t>
            </a:r>
          </a:p>
          <a:p>
            <a:r>
              <a:rPr lang="nl-NL" altLang="nl-NL" sz="2000"/>
              <a:t>Prokaryoten kunnen indelen op basis van hun “voedsel patroon”</a:t>
            </a:r>
          </a:p>
          <a:p>
            <a:r>
              <a:rPr lang="nl-NL" altLang="nl-NL" sz="2000"/>
              <a:t>De begrippen foto/chemo-autotroof, foto/chemo-heterotroof kunnen uitleggen</a:t>
            </a:r>
          </a:p>
          <a:p>
            <a:r>
              <a:rPr lang="nl-NL" altLang="nl-NL" sz="2000"/>
              <a:t>Vergelijking kunnen geven tussen de 3 domeinen van het leven</a:t>
            </a:r>
          </a:p>
          <a:p>
            <a:r>
              <a:rPr lang="nl-NL" altLang="nl-NL" sz="2000"/>
              <a:t>De rol van prokaryoten in de biosfeer uitleggen</a:t>
            </a:r>
          </a:p>
          <a:p>
            <a:r>
              <a:rPr lang="nl-NL" altLang="nl-NL" sz="2000"/>
              <a:t>De lusten en lasten van prokaryoten kunnen noemen</a:t>
            </a:r>
          </a:p>
        </p:txBody>
      </p:sp>
    </p:spTree>
    <p:extLst>
      <p:ext uri="{BB962C8B-B14F-4D97-AF65-F5344CB8AC3E}">
        <p14:creationId xmlns:p14="http://schemas.microsoft.com/office/powerpoint/2010/main" val="33332476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6C5FAA8-784D-4DBD-9879-E4117807F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Genetische variatie </a:t>
            </a:r>
          </a:p>
        </p:txBody>
      </p:sp>
      <p:sp>
        <p:nvSpPr>
          <p:cNvPr id="58371" name="Tijdelijke aanduiding voor dianummer 5">
            <a:extLst>
              <a:ext uri="{FF2B5EF4-FFF2-40B4-BE49-F238E27FC236}">
                <a16:creationId xmlns:a16="http://schemas.microsoft.com/office/drawing/2014/main" id="{3148BD44-2881-4E52-BD3B-11BB8A351BB5}"/>
              </a:ext>
            </a:extLst>
          </p:cNvPr>
          <p:cNvSpPr txBox="1">
            <a:spLocks/>
          </p:cNvSpPr>
          <p:nvPr/>
        </p:nvSpPr>
        <p:spPr bwMode="auto">
          <a:xfrm>
            <a:off x="7011988" y="61833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B7F33D58-B684-4359-8252-3E2B9FA6EB4F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20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58372" name="TextBox 2">
            <a:extLst>
              <a:ext uri="{FF2B5EF4-FFF2-40B4-BE49-F238E27FC236}">
                <a16:creationId xmlns:a16="http://schemas.microsoft.com/office/drawing/2014/main" id="{632012DB-0EEB-442D-8FFD-E16563BB1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57338"/>
            <a:ext cx="8655050" cy="867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u="sng">
                <a:solidFill>
                  <a:schemeClr val="tx1"/>
                </a:solidFill>
              </a:rPr>
              <a:t>Diversiteit ontstaan door: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1.Snelle reproductie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2.Mutatie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3.Genetische recombinatie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>
                <a:solidFill>
                  <a:schemeClr val="tx1"/>
                </a:solidFill>
              </a:rPr>
              <a:t>Vlotte reproductie (heel veel) in combinatie met spontane mutaties (kleine kans) zorgt snel voor genetische variatie en snelle evolutie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b="1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>
                <a:solidFill>
                  <a:schemeClr val="tx1"/>
                </a:solidFill>
              </a:rPr>
              <a:t>Genetische recombinatie: DNA van verschillende bronnen combineren 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>
                <a:solidFill>
                  <a:schemeClr val="tx1"/>
                </a:solidFill>
              </a:rPr>
              <a:t>(= horizontale genoverdracht)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-transformatie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-transductie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>-conjugatie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b="1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i="1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>
                <a:solidFill>
                  <a:schemeClr val="tx1"/>
                </a:solidFill>
              </a:rPr>
              <a:t/>
            </a:r>
            <a:br>
              <a:rPr lang="nl-NL" altLang="nl-NL">
                <a:solidFill>
                  <a:schemeClr val="tx1"/>
                </a:solidFill>
              </a:rPr>
            </a:b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</p:txBody>
      </p:sp>
      <p:sp>
        <p:nvSpPr>
          <p:cNvPr id="58373" name="AutoShape 2" descr="data:image/jpeg;base64,/9j/4AAQSkZJRgABAQAAAQABAAD/2wCEAAkGBw8PDw0QDw8PDw8QDw8PDxANDQ8NDQ8NFBEWFhQRFBQYHCggGBolHBQUITEhJSksLi4uFx8zODMsNygtLisBCgoKDg0OGBAQFywkHBwsLCwsLCwsLCwsLCwsLCwsLCwsLCwsLCwsLCwsLCwsLCwsLCwsLCwsLCwsLCwsLCwsN//AABEIAL8BBwMBIgACEQEDEQH/xAAbAAEBAAMBAQEAAAAAAAAAAAAAAQIDBgUEB//EADsQAAICAQIEBAMEBwgDAAAAAAABAhEDBCEFEjFBBhNRYRQicVORk9EVF0JUVdLTBzJSgZShseEkM2L/xAAXAQEBAQEAAAAAAAAAAAAAAAAAAQID/8QAHxEBAQEBAAIDAQEBAAAAAAAAAAERAiExEkFxYTID/9oADAMBAAIRAxEAPwD9gKBRhpqknfXY8HxBwrLmlCUKe1O+h0TRKLLZ5g8jhnBcWDlaiuelcq79z2VsRFM/2qCzRqdRHHFyk6SW58Gh45hzTcItqXZNVa9jU5tmyJsesAmCCJg+fLFxuRlptRHIrXbqMG8hQBBRQQfDrdO5OLVbPe/Q34WbmRRApSAooYAFMMkLMyAasUXfsbQEwKCMxjYGQQRp1bkoScdmtyDeD5tDqfMj7rZn0lvsiggAEKAIDHv7EyTSTsDJS6lZ8el1XPJqK+Vd/c+wWYR43ijFKWnny9Y1KvVLqjlfDuKebUY5qMowhbk36+h1PH8slUU9mnZv4FijHFGlv1Z0nV54Zza9GKKEU5NMWrNWDTRg3yqrNzZ82LVKUmou0v8Ako+lhIIoAAgFIGeZpeISlnnjdUrqvYZpa9MpABQa55KT7mcWBSBMoHycQjlaXlNJ97Pj0s9VGcYzipRb3a7I9cg3DCykSLYAjMiEquX1GvlpdTKMY88ZbtL0Oh0Wqjlgpx6Pt3T9DyeOcMyTl5mJJyqnGTq123Pp4Bop4cbWSuaTcmk7Svsb2Xn+s/b1SmMpJdX94M+VAEUDByo+DWwyZJKCVR7v1PRoUWXBo0uFQikkbikIPL43Bcl99kj7NBBrHBeyNXEcEsnlpdFK5fQ+yCpJFvqQ+2QPj1WqeOcF+zLq+9n2JkEaPg1HDU3zQfJLr7M9EglwY400le7rctlAEsFZGBJdDgMPFJR1spXa8xxl6crdbHfTjaaOOxeFcq1HNKUXjUuZNf3nvdM3/wArzLdTqbPDsoStIrMYKlRmc408x4ckMtx+aMuqvofdjm5K6p+jM2gootqYRRkQoAUEUDCMuqMkGgADKQAgUgGjVaZZKu1XoDLUKXL8nX3BNsXG4llNbb5vYqMpN9iotEAMiiVlAgYYA+PiWDnhtu4u0b9M3yxvrSNoG/QoAAgKKAgZaIgIGWgFCFAQAQAUKAAFIAoAAgBQAoAAgKAoRxKyBAFJYEMjFlA15L7GcFsr6mRAKAAIUhSgAUggLRKAlCigCBoUUDFRooAAGGS2moy5XTqXLzU+zrufB8Jq/wB8h/oIf1APRDdL2PP+F1f77j/0EP6hy/GvD3GMuvhlw8Rjj0y06x5V5NRyT5pvl8nmavdfPa/2A7OGeMv7s4trrTTo3H5tgy5NJmhzc0WpJNU/mXdt9z9E0+VTipJ2mrVGu+PjJZ6qTrbjaAimVAAAAKBCFAGrUZeSLk1ddkY6bULJFSX/AGjbNWmn0Z4T1K0mXlm6xy3T9Cyb+j3gacGojkSlCSlF90bjIIpClAAAKKRtLqCihFRQiEMiMDEFaAVCMpCAAAJRQyhUIytAI+bV6SGWLjOKafqla+h5Gn59JPlk7xPo32R77Pn5seZNNJ06aaEufhW/HJNJrdPczMccUlS2SMgAAAxlNLq6+oPn1+m8yNXTT2Aln2ZX1kDZIu90AZzvi/RznjhOMebkdtddjoyNFly6VwXh/Lm8yTgpxxpfMncYuXsjttLnU4p9+5msUV0SX0SR5Gr1K0uROTrHNi35XxE9PbRTTg1EciUoSUk+jTs2kVQAig1ZUABUZIxRUyoyMWWyNiiMgIyAwLBFQAWBSAAAABGeTkfk50/2Z/dZ654niy1p3JbNSjv6bie/0s2PaizI5LgHHZvlxTTm96b60vU6rFO1b2L1zeb5SXWZHHdFBFGgATFap4U3bb+nYzhBLoVCiotgEAM5zxVgb8uXK5RjadK6vvR0TXcjjfXcvNy6VznheMk8lJxg6pNUrrrR0qMYwS6JL6GQt26RQDFzS6kGRTFMoFBClQsWAAIDVqM3JGUutb0RWwpo0moWSKkvu9zcAZIooAAACkKAIa9RgjkjKMknGSppm1kZB5fD+BYcEnKCdv8AxPmpeiPUSBS22+zAAAUEAAAAAWiARk5ikUaAqZSIoEPK8Q6rysXO+iZ6pz3jTG3p/VKScvoXn/UL6ehwTXRz4YTTvs/VNHpI5LwNXJm5enMltfL0OsL3M6sSelB5uvzyx5McrfI9mux6EJWr9TKsgAAs0apJwmn0pm4wyw5oteqaIOc8P8RSlLHJNKT+V9r9DpUzmMPC8yyRi0uSMrUl1aXQ6aCN95uxISu/YqDYoyq0AigQpABObejIw5KbZkmBQfPq9UsaTe9utjdCdpP1AyBh5qur3FgbAa1k9mAMwgAKQMiAoAAAACGOXGpJqSTTVNNWqMyJAaNJo8eJVjiop70lSs3lIB4/ijJy6ebXVNV7M5zS+MYaOH/mzjHEtlk3tNfs0lbO012ljmxyxy6SVHP6HwnCGTmyS86KtKOSKlGn1TT6m+bz8bKl1v4D4x0OswRzwzQxxlLJFRzzjjyVCTjzON7J1aPR/Tmj/etP+LH8zbwvh2HS4lh0+OGHEnKUceNVCLk+aVLtu3sfXZhXnx43pG0lqcDbdJLLG2/Q9AWQCGjU6uONx5rpvr6H0Hz6zTrJFxf+T9GBcWphJvlabRubo4p656fM4TfLJPZvo0dVpdT5kIyXctmJK+mErszIioiqARgGRlMZKwPA8Ta+MHCL9269C6TieTNSx1GK5U+7dmrjelyPK6xPJGaSTS2j9T0+EcNjhhGl81Lm+prxOUvt9WPDW/c2pGxCjKogGAKCkAIBlA0z1GOLqWTHF+kpxi/ubMfjMP22L8WH5nlcW8IcN1mV5tVo8WbK4xi5z8zm5Y9FtJHxfq74J/DdP9+X+YqOi+Mw/bYvxYfmPjMP22L8WH5nOfq+4HUn+j9NUbUnz5Ki11TfPsI/2ecEaTXDtM0+jUsrTX1UiDo/jMP22L8WH5k+Mw/bYvxYfmc2v7PODW1+jdPX1y/zGf6uuC/w3T/fl/mKrovjMP2uL8WH5ljqsTaSy423skskG2/RKznP1d8F/hun+/L/ADG/ReBeE4MmPLi0GHHlxyU8c4vJcZrdSVyIOiIUgAAALInv7FYiAIygDlfFfB55H52NczSUZRq3Xqvc+Xw1PNzRi+ZLm6P/AAnZTWx8+DSwjJzS+Z9WanXjEs8vpijIiKYUIClEoUUASigAEUhJAGwQAZWDyuL6x41s62u+5eAayWbFzS7SaT9i540eqCIpBGaM+OWTHkjGc8TnGUY5MdeZBtUpxva11N7RjED8m+Fjh4bxHE5SlpoeI1DVSyzc5S0qnh55ZZd09uZs6jwBJLTcVemr4SOv1nwDhvj8hQj/AOr/AOOfmqtvQ7Hyo1JcsalfMuVVK+truMcIxSjGKjFKkopRil7JFR+VY/G+pnptK8esjPOuB8T1OqUFhlOGvxQTxvJGvlkt/l2+hdXxnieKGsl+kckvhtFwzX09Ppkpz1E+WeF/Ltj67dd+p+ox0uNXWPGru6hFXfW9u5k8Ud7jF2kn8q3S6J+wFxytRfqk/wDYoBFUAAADGT6AZURIosCFDAEYSKAAAAknRTCUbMwABQAIUAKAAxoGSRQP/9k=">
            <a:extLst>
              <a:ext uri="{FF2B5EF4-FFF2-40B4-BE49-F238E27FC236}">
                <a16:creationId xmlns:a16="http://schemas.microsoft.com/office/drawing/2014/main" id="{C356B0A4-CDFC-4B06-864B-2255769DD8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51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58374" name="AutoShape 4" descr="data:image/jpeg;base64,/9j/4AAQSkZJRgABAQAAAQABAAD/2wCEAAkGBw8PDw0QDw8PDw8QDw8PDxANDQ8NDQ8NFBEWFhQRFBQYHCggGBolHBQUITEhJSksLi4uFx8zODMsNygtLisBCgoKDg0OGBAQFywkHBwsLCwsLCwsLCwsLCwsLCwsLCwsLCwsLCwsLCwsLCwsLCwsLCwsLCwsLCwsLCwsLCwsN//AABEIAL8BBwMBIgACEQEDEQH/xAAbAAEBAAMBAQEAAAAAAAAAAAAAAQIDBgUEB//EADsQAAICAQIEBAMEBwgDAAAAAAABAhEDBCEFEjFBBhNRYRQicVORk9EVF0JUVdLTBzJSgZShseEkM2L/xAAXAQEBAQEAAAAAAAAAAAAAAAAAAQID/8QAHxEBAQEBAAIDAQEBAAAAAAAAAAERAiExEkFxYTID/9oADAMBAAIRAxEAPwD9gKBRhpqknfXY8HxBwrLmlCUKe1O+h0TRKLLZ5g8jhnBcWDlaiuelcq79z2VsRFM/2qCzRqdRHHFyk6SW58Gh45hzTcItqXZNVa9jU5tmyJsesAmCCJg+fLFxuRlptRHIrXbqMG8hQBBRQQfDrdO5OLVbPe/Q34WbmRRApSAooYAFMMkLMyAasUXfsbQEwKCMxjYGQQRp1bkoScdmtyDeD5tDqfMj7rZn0lvsiggAEKAIDHv7EyTSTsDJS6lZ8el1XPJqK+Vd/c+wWYR43ijFKWnny9Y1KvVLqjlfDuKebUY5qMowhbk36+h1PH8slUU9mnZv4FijHFGlv1Z0nV54Zza9GKKEU5NMWrNWDTRg3yqrNzZ82LVKUmou0v8Ako+lhIIoAAgFIGeZpeISlnnjdUrqvYZpa9MpABQa55KT7mcWBSBMoHycQjlaXlNJ97Pj0s9VGcYzipRb3a7I9cg3DCykSLYAjMiEquX1GvlpdTKMY88ZbtL0Oh0Wqjlgpx6Pt3T9DyeOcMyTl5mJJyqnGTq123Pp4Bop4cbWSuaTcmk7Svsb2Xn+s/b1SmMpJdX94M+VAEUDByo+DWwyZJKCVR7v1PRoUWXBo0uFQikkbikIPL43Bcl99kj7NBBrHBeyNXEcEsnlpdFK5fQ+yCpJFvqQ+2QPj1WqeOcF+zLq+9n2JkEaPg1HDU3zQfJLr7M9EglwY400le7rctlAEsFZGBJdDgMPFJR1spXa8xxl6crdbHfTjaaOOxeFcq1HNKUXjUuZNf3nvdM3/wArzLdTqbPDsoStIrMYKlRmc408x4ckMtx+aMuqvofdjm5K6p+jM2gootqYRRkQoAUEUDCMuqMkGgADKQAgUgGjVaZZKu1XoDLUKXL8nX3BNsXG4llNbb5vYqMpN9iotEAMiiVlAgYYA+PiWDnhtu4u0b9M3yxvrSNoG/QoAAgKKAgZaIgIGWgFCFAQAQAUKAAFIAoAAgBQAoAAgKAoRxKyBAFJYEMjFlA15L7GcFsr6mRAKAAIUhSgAUggLRKAlCigCBoUUDFRooAAGGS2moy5XTqXLzU+zrufB8Jq/wB8h/oIf1APRDdL2PP+F1f77j/0EP6hy/GvD3GMuvhlw8Rjj0y06x5V5NRyT5pvl8nmavdfPa/2A7OGeMv7s4trrTTo3H5tgy5NJmhzc0WpJNU/mXdt9z9E0+VTipJ2mrVGu+PjJZ6qTrbjaAimVAAAAKBCFAGrUZeSLk1ddkY6bULJFSX/AGjbNWmn0Z4T1K0mXlm6xy3T9Cyb+j3gacGojkSlCSlF90bjIIpClAAAKKRtLqCihFRQiEMiMDEFaAVCMpCAAAJRQyhUIytAI+bV6SGWLjOKafqla+h5Gn59JPlk7xPo32R77Pn5seZNNJ06aaEufhW/HJNJrdPczMccUlS2SMgAAAxlNLq6+oPn1+m8yNXTT2Aln2ZX1kDZIu90AZzvi/RznjhOMebkdtddjoyNFly6VwXh/Lm8yTgpxxpfMncYuXsjttLnU4p9+5msUV0SX0SR5Gr1K0uROTrHNi35XxE9PbRTTg1EciUoSUk+jTs2kVQAig1ZUABUZIxRUyoyMWWyNiiMgIyAwLBFQAWBSAAAABGeTkfk50/2Z/dZ654niy1p3JbNSjv6bie/0s2PaizI5LgHHZvlxTTm96b60vU6rFO1b2L1zeb5SXWZHHdFBFGgATFap4U3bb+nYzhBLoVCiotgEAM5zxVgb8uXK5RjadK6vvR0TXcjjfXcvNy6VznheMk8lJxg6pNUrrrR0qMYwS6JL6GQt26RQDFzS6kGRTFMoFBClQsWAAIDVqM3JGUutb0RWwpo0moWSKkvu9zcAZIooAAACkKAIa9RgjkjKMknGSppm1kZB5fD+BYcEnKCdv8AxPmpeiPUSBS22+zAAAUEAAAAAWiARk5ikUaAqZSIoEPK8Q6rysXO+iZ6pz3jTG3p/VKScvoXn/UL6ehwTXRz4YTTvs/VNHpI5LwNXJm5enMltfL0OsL3M6sSelB5uvzyx5McrfI9mux6EJWr9TKsgAAs0apJwmn0pm4wyw5oteqaIOc8P8RSlLHJNKT+V9r9DpUzmMPC8yyRi0uSMrUl1aXQ6aCN95uxISu/YqDYoyq0AigQpABObejIw5KbZkmBQfPq9UsaTe9utjdCdpP1AyBh5qur3FgbAa1k9mAMwgAKQMiAoAAAACGOXGpJqSTTVNNWqMyJAaNJo8eJVjiop70lSs3lIB4/ijJy6ebXVNV7M5zS+MYaOH/mzjHEtlk3tNfs0lbO012ljmxyxy6SVHP6HwnCGTmyS86KtKOSKlGn1TT6m+bz8bKl1v4D4x0OswRzwzQxxlLJFRzzjjyVCTjzON7J1aPR/Tmj/etP+LH8zbwvh2HS4lh0+OGHEnKUceNVCLk+aVLtu3sfXZhXnx43pG0lqcDbdJLLG2/Q9AWQCGjU6uONx5rpvr6H0Hz6zTrJFxf+T9GBcWphJvlabRubo4p656fM4TfLJPZvo0dVpdT5kIyXctmJK+mErszIioiqARgGRlMZKwPA8Ta+MHCL9269C6TieTNSx1GK5U+7dmrjelyPK6xPJGaSTS2j9T0+EcNjhhGl81Lm+prxOUvt9WPDW/c2pGxCjKogGAKCkAIBlA0z1GOLqWTHF+kpxi/ubMfjMP22L8WH5nlcW8IcN1mV5tVo8WbK4xi5z8zm5Y9FtJHxfq74J/DdP9+X+YqOi+Mw/bYvxYfmPjMP22L8WH5nOfq+4HUn+j9NUbUnz5Ki11TfPsI/2ecEaTXDtM0+jUsrTX1UiDo/jMP22L8WH5k+Mw/bYvxYfmc2v7PODW1+jdPX1y/zGf6uuC/w3T/fl/mKrovjMP2uL8WH5ljqsTaSy423skskG2/RKznP1d8F/hun+/L/ADG/ReBeE4MmPLi0GHHlxyU8c4vJcZrdSVyIOiIUgAAALInv7FYiAIygDlfFfB55H52NczSUZRq3Xqvc+Xw1PNzRi+ZLm6P/AAnZTWx8+DSwjJzS+Z9WanXjEs8vpijIiKYUIClEoUUASigAEUhJAGwQAZWDyuL6x41s62u+5eAayWbFzS7SaT9i540eqCIpBGaM+OWTHkjGc8TnGUY5MdeZBtUpxva11N7RjED8m+Fjh4bxHE5SlpoeI1DVSyzc5S0qnh55ZZd09uZs6jwBJLTcVemr4SOv1nwDhvj8hQj/AOr/AOOfmqtvQ7Hyo1JcsalfMuVVK+truMcIxSjGKjFKkopRil7JFR+VY/G+pnptK8esjPOuB8T1OqUFhlOGvxQTxvJGvlkt/l2+hdXxnieKGsl+kckvhtFwzX09Ppkpz1E+WeF/Ltj67dd+p+ox0uNXWPGru6hFXfW9u5k8Ud7jF2kn8q3S6J+wFxytRfqk/wDYoBFUAAADGT6AZURIosCFDAEYSKAAAAknRTCUbMwABQAIUAKAAxoGSRQP/9k=">
            <a:extLst>
              <a:ext uri="{FF2B5EF4-FFF2-40B4-BE49-F238E27FC236}">
                <a16:creationId xmlns:a16="http://schemas.microsoft.com/office/drawing/2014/main" id="{84B8339C-28E0-4BF7-B99A-05D365C2AD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5913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58375" name="Rectangle 1">
            <a:extLst>
              <a:ext uri="{FF2B5EF4-FFF2-40B4-BE49-F238E27FC236}">
                <a16:creationId xmlns:a16="http://schemas.microsoft.com/office/drawing/2014/main" id="{0AD8B542-B26D-47B4-B801-BFE00D80D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0" y="5868988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2000" b="1">
                <a:solidFill>
                  <a:srgbClr val="FF33CC"/>
                </a:solidFill>
                <a:hlinkClick r:id="rId3"/>
              </a:rPr>
              <a:t>Bacterial conjugation</a:t>
            </a:r>
            <a:endParaRPr lang="nl-NL" altLang="nl-NL" sz="2000" b="1">
              <a:solidFill>
                <a:srgbClr val="FF33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jdelijke aanduiding voor dianummer 5">
            <a:extLst>
              <a:ext uri="{FF2B5EF4-FFF2-40B4-BE49-F238E27FC236}">
                <a16:creationId xmlns:a16="http://schemas.microsoft.com/office/drawing/2014/main" id="{E6A7B837-CB76-448B-BB3E-203EFE38D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50932FF-46FA-4EA7-ABD9-A84331FEDC05}" type="slidenum">
              <a:rPr lang="en-US" altLang="nl-NL" smtClean="0"/>
              <a:pPr/>
              <a:t>21</a:t>
            </a:fld>
            <a:endParaRPr lang="en-US" altLang="nl-NL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FE2B091A-CB60-4D19-BC71-4B1769FF2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 smtClean="0"/>
              <a:t>Opdracht</a:t>
            </a:r>
            <a:endParaRPr lang="nl-NL" altLang="nl-NL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E1D0B2-C3E8-43E7-AAE9-A0B86421214E}"/>
              </a:ext>
            </a:extLst>
          </p:cNvPr>
          <p:cNvSpPr/>
          <p:nvPr/>
        </p:nvSpPr>
        <p:spPr>
          <a:xfrm>
            <a:off x="179388" y="2216150"/>
            <a:ext cx="8748712" cy="43084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200" b="1" dirty="0">
                <a:solidFill>
                  <a:schemeClr val="tx1"/>
                </a:solidFill>
              </a:rPr>
              <a:t>Genetische recombinatie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200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Lees de paragraaf “</a:t>
            </a:r>
            <a:r>
              <a:rPr lang="nl-NL" altLang="nl-NL" sz="2200" dirty="0" err="1">
                <a:solidFill>
                  <a:schemeClr val="tx1"/>
                </a:solidFill>
              </a:rPr>
              <a:t>Genetic</a:t>
            </a:r>
            <a:r>
              <a:rPr lang="nl-NL" altLang="nl-NL" sz="2200" dirty="0">
                <a:solidFill>
                  <a:schemeClr val="tx1"/>
                </a:solidFill>
              </a:rPr>
              <a:t> </a:t>
            </a:r>
            <a:r>
              <a:rPr lang="nl-NL" altLang="nl-NL" sz="2200" dirty="0" err="1">
                <a:solidFill>
                  <a:schemeClr val="tx1"/>
                </a:solidFill>
              </a:rPr>
              <a:t>Recombination</a:t>
            </a:r>
            <a:r>
              <a:rPr lang="nl-NL" altLang="nl-NL" sz="2200" dirty="0">
                <a:solidFill>
                  <a:schemeClr val="tx1"/>
                </a:solidFill>
              </a:rPr>
              <a:t>” </a:t>
            </a:r>
            <a:r>
              <a:rPr lang="nl-NL" altLang="nl-NL" sz="2200" dirty="0" err="1">
                <a:solidFill>
                  <a:schemeClr val="tx1"/>
                </a:solidFill>
              </a:rPr>
              <a:t>blz</a:t>
            </a:r>
            <a:r>
              <a:rPr lang="nl-NL" altLang="nl-NL" sz="2200" dirty="0">
                <a:solidFill>
                  <a:schemeClr val="tx1"/>
                </a:solidFill>
              </a:rPr>
              <a:t> </a:t>
            </a:r>
            <a:r>
              <a:rPr lang="nl-NL" altLang="nl-NL" sz="2200" dirty="0" smtClean="0">
                <a:solidFill>
                  <a:schemeClr val="tx1"/>
                </a:solidFill>
              </a:rPr>
              <a:t>633 </a:t>
            </a:r>
            <a:r>
              <a:rPr lang="nl-NL" altLang="nl-NL" sz="2200" dirty="0">
                <a:solidFill>
                  <a:schemeClr val="tx1"/>
                </a:solidFill>
              </a:rPr>
              <a:t>t/m “…DNA </a:t>
            </a:r>
            <a:r>
              <a:rPr lang="nl-NL" altLang="nl-NL" sz="2200" dirty="0" err="1">
                <a:solidFill>
                  <a:schemeClr val="tx1"/>
                </a:solidFill>
              </a:rPr>
              <a:t>within</a:t>
            </a:r>
            <a:r>
              <a:rPr lang="nl-NL" altLang="nl-NL" sz="2200" dirty="0">
                <a:solidFill>
                  <a:schemeClr val="tx1"/>
                </a:solidFill>
              </a:rPr>
              <a:t> the </a:t>
            </a:r>
            <a:r>
              <a:rPr lang="nl-NL" altLang="nl-NL" sz="2200" dirty="0" err="1">
                <a:solidFill>
                  <a:schemeClr val="tx1"/>
                </a:solidFill>
              </a:rPr>
              <a:t>bacterial</a:t>
            </a:r>
            <a:r>
              <a:rPr lang="nl-NL" altLang="nl-NL" sz="2200" dirty="0">
                <a:solidFill>
                  <a:schemeClr val="tx1"/>
                </a:solidFill>
              </a:rPr>
              <a:t> </a:t>
            </a:r>
            <a:r>
              <a:rPr lang="nl-NL" altLang="nl-NL" sz="2200" dirty="0" err="1">
                <a:solidFill>
                  <a:schemeClr val="tx1"/>
                </a:solidFill>
              </a:rPr>
              <a:t>chromosome</a:t>
            </a:r>
            <a:r>
              <a:rPr lang="nl-NL" altLang="nl-NL" sz="2200" dirty="0">
                <a:solidFill>
                  <a:schemeClr val="tx1"/>
                </a:solidFill>
              </a:rPr>
              <a:t>.” </a:t>
            </a:r>
            <a:r>
              <a:rPr lang="nl-NL" altLang="nl-NL" sz="2200" dirty="0" smtClean="0">
                <a:solidFill>
                  <a:schemeClr val="tx1"/>
                </a:solidFill>
              </a:rPr>
              <a:t>bovenaan </a:t>
            </a:r>
            <a:r>
              <a:rPr lang="nl-NL" altLang="nl-NL" sz="2200" dirty="0" err="1">
                <a:solidFill>
                  <a:schemeClr val="tx1"/>
                </a:solidFill>
              </a:rPr>
              <a:t>blz</a:t>
            </a:r>
            <a:r>
              <a:rPr lang="nl-NL" altLang="nl-NL" sz="2200" dirty="0">
                <a:solidFill>
                  <a:schemeClr val="tx1"/>
                </a:solidFill>
              </a:rPr>
              <a:t> </a:t>
            </a:r>
            <a:r>
              <a:rPr lang="nl-NL" altLang="nl-NL" sz="2200" dirty="0" smtClean="0">
                <a:solidFill>
                  <a:schemeClr val="tx1"/>
                </a:solidFill>
              </a:rPr>
              <a:t>635</a:t>
            </a:r>
            <a:endParaRPr lang="nl-NL" altLang="nl-NL" sz="2200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2200" dirty="0">
              <a:solidFill>
                <a:schemeClr val="tx1"/>
              </a:solidFill>
            </a:endParaRP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Omschrijf duidelijk wat bedoeld wordt met: A. Transformatie, B. Transductie en C. Conjugatie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Wat is een faag (</a:t>
            </a:r>
            <a:r>
              <a:rPr lang="nl-NL" altLang="nl-NL" sz="2200" dirty="0" err="1">
                <a:solidFill>
                  <a:schemeClr val="tx1"/>
                </a:solidFill>
              </a:rPr>
              <a:t>phage</a:t>
            </a:r>
            <a:r>
              <a:rPr lang="nl-NL" altLang="nl-NL" sz="2200" dirty="0">
                <a:solidFill>
                  <a:schemeClr val="tx1"/>
                </a:solidFill>
              </a:rPr>
              <a:t>)?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Is conjugatie eenrichting verkeer of twee-richting verkeer? </a:t>
            </a:r>
          </a:p>
          <a:p>
            <a:pPr marL="342900" indent="-34290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AutoNum type="arabicPeriod"/>
              <a:defRPr/>
            </a:pPr>
            <a:r>
              <a:rPr lang="nl-NL" altLang="nl-NL" sz="2200" dirty="0">
                <a:solidFill>
                  <a:schemeClr val="tx1"/>
                </a:solidFill>
              </a:rPr>
              <a:t>Wat is de F factor, en welke rol speelt de F factor?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dirty="0">
              <a:solidFill>
                <a:schemeClr val="tx1"/>
              </a:solidFill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alt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01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E0DF8D9C-6264-49EE-9202-9C6EEE6F6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Voedingsvormen</a:t>
            </a:r>
          </a:p>
        </p:txBody>
      </p:sp>
      <p:sp>
        <p:nvSpPr>
          <p:cNvPr id="62467" name="Tijdelijke aanduiding voor dianummer 5">
            <a:extLst>
              <a:ext uri="{FF2B5EF4-FFF2-40B4-BE49-F238E27FC236}">
                <a16:creationId xmlns:a16="http://schemas.microsoft.com/office/drawing/2014/main" id="{D6829901-968E-48E7-8C96-5BF0700354D6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D2F93A7A-075B-4D16-957E-CEE702766D85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22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pic>
        <p:nvPicPr>
          <p:cNvPr id="62468" name="Picture 6">
            <a:extLst>
              <a:ext uri="{FF2B5EF4-FFF2-40B4-BE49-F238E27FC236}">
                <a16:creationId xmlns:a16="http://schemas.microsoft.com/office/drawing/2014/main" id="{DC47A813-878F-4D69-8F67-729E25AEC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51050"/>
            <a:ext cx="7451725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5404B4D7-9848-4733-BC01-30D261966F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8275" y="0"/>
            <a:ext cx="7793038" cy="858838"/>
          </a:xfrm>
        </p:spPr>
        <p:txBody>
          <a:bodyPr/>
          <a:lstStyle/>
          <a:p>
            <a:pPr eaLnBrk="1" hangingPunct="1"/>
            <a:r>
              <a:rPr lang="nl-NL" altLang="nl-NL" sz="3600"/>
              <a:t>Voorbeelden</a:t>
            </a:r>
          </a:p>
        </p:txBody>
      </p:sp>
      <p:sp>
        <p:nvSpPr>
          <p:cNvPr id="64515" name="Tijdelijke aanduiding voor dianummer 5">
            <a:extLst>
              <a:ext uri="{FF2B5EF4-FFF2-40B4-BE49-F238E27FC236}">
                <a16:creationId xmlns:a16="http://schemas.microsoft.com/office/drawing/2014/main" id="{B8900D39-CF0A-4801-A37B-60F37B2AA1FD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56D3806E-817D-4EF4-A336-9FE840FA66B2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23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graphicFrame>
        <p:nvGraphicFramePr>
          <p:cNvPr id="6" name="Tabel 1">
            <a:extLst>
              <a:ext uri="{FF2B5EF4-FFF2-40B4-BE49-F238E27FC236}">
                <a16:creationId xmlns:a16="http://schemas.microsoft.com/office/drawing/2014/main" id="{6DBB65DF-AB6B-4A5C-8135-BCF6021BE459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066800"/>
          <a:ext cx="6629400" cy="5608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4801">
                <a:tc>
                  <a:txBody>
                    <a:bodyPr/>
                    <a:lstStyle/>
                    <a:p>
                      <a:r>
                        <a:rPr lang="nl-NL" sz="1800" b="1" dirty="0" err="1">
                          <a:solidFill>
                            <a:schemeClr val="tx1"/>
                          </a:solidFill>
                        </a:rPr>
                        <a:t>Fotoautotroof</a:t>
                      </a:r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nl-NL" sz="1800" b="1" dirty="0">
                          <a:solidFill>
                            <a:srgbClr val="FF0000"/>
                          </a:solidFill>
                        </a:rPr>
                        <a:t>Wie is</a:t>
                      </a:r>
                      <a:r>
                        <a:rPr lang="nl-NL" sz="1800" b="1" baseline="0" dirty="0">
                          <a:solidFill>
                            <a:srgbClr val="FF0000"/>
                          </a:solidFill>
                        </a:rPr>
                        <a:t> dit ook al weer?</a:t>
                      </a:r>
                      <a:endParaRPr lang="nl-NL" sz="1800" b="1" dirty="0">
                        <a:solidFill>
                          <a:srgbClr val="FF0000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nl-NL" sz="1800" b="1" dirty="0" err="1">
                          <a:solidFill>
                            <a:schemeClr val="tx1"/>
                          </a:solidFill>
                        </a:rPr>
                        <a:t>Chemoautotroof</a:t>
                      </a:r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8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1" dirty="0" err="1">
                          <a:solidFill>
                            <a:schemeClr val="tx1"/>
                          </a:solidFill>
                        </a:rPr>
                        <a:t>Candidatus</a:t>
                      </a:r>
                      <a:r>
                        <a:rPr lang="nl-NL" sz="1400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1400" b="0" i="1" dirty="0" err="1">
                          <a:solidFill>
                            <a:schemeClr val="tx1"/>
                          </a:solidFill>
                        </a:rPr>
                        <a:t>Brocadia</a:t>
                      </a:r>
                      <a:r>
                        <a:rPr lang="nl-NL" sz="1400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1400" b="0" i="1" dirty="0" err="1">
                          <a:solidFill>
                            <a:schemeClr val="tx1"/>
                          </a:solidFill>
                        </a:rPr>
                        <a:t>anammoxidans</a:t>
                      </a:r>
                      <a:endParaRPr lang="nl-NL" sz="1400" b="0" i="1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3837">
                <a:tc>
                  <a:txBody>
                    <a:bodyPr/>
                    <a:lstStyle/>
                    <a:p>
                      <a:r>
                        <a:rPr lang="nl-NL" sz="1800" b="1" dirty="0" err="1"/>
                        <a:t>Foto</a:t>
                      </a:r>
                      <a:r>
                        <a:rPr lang="nl-NL" sz="1800" b="1" baseline="0" dirty="0" err="1"/>
                        <a:t>heterotroof</a:t>
                      </a:r>
                      <a:endParaRPr lang="nl-NL" sz="1800" b="1" baseline="0" dirty="0"/>
                    </a:p>
                    <a:p>
                      <a:endParaRPr lang="nl-NL" sz="1800" b="1" baseline="0" dirty="0"/>
                    </a:p>
                    <a:p>
                      <a:endParaRPr lang="nl-NL" sz="1800" b="1" baseline="0" dirty="0"/>
                    </a:p>
                    <a:p>
                      <a:endParaRPr lang="nl-NL" sz="1800" b="1" baseline="0" dirty="0"/>
                    </a:p>
                    <a:p>
                      <a:endParaRPr lang="nl-NL" sz="1800" b="1" baseline="0" dirty="0"/>
                    </a:p>
                    <a:p>
                      <a:endParaRPr lang="nl-NL" sz="1800" b="1" baseline="0" dirty="0"/>
                    </a:p>
                    <a:p>
                      <a:endParaRPr lang="nl-NL" sz="1800" b="1" baseline="0" dirty="0"/>
                    </a:p>
                    <a:p>
                      <a:endParaRPr lang="nl-NL" sz="1800" b="1" baseline="0" dirty="0"/>
                    </a:p>
                    <a:p>
                      <a:endParaRPr lang="nl-NL" sz="1800" b="1" dirty="0"/>
                    </a:p>
                    <a:p>
                      <a:r>
                        <a:rPr lang="nl-NL" sz="1400" b="0" i="1" dirty="0" err="1"/>
                        <a:t>Rhodobacter</a:t>
                      </a:r>
                      <a:r>
                        <a:rPr lang="nl-NL" sz="1400" b="0" i="1" baseline="0" dirty="0"/>
                        <a:t> </a:t>
                      </a:r>
                      <a:r>
                        <a:rPr lang="nl-NL" sz="1400" b="0" i="1" baseline="0" dirty="0" err="1"/>
                        <a:t>sphaeroides</a:t>
                      </a:r>
                      <a:endParaRPr lang="nl-NL" sz="1400" b="0" i="1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nl-NL" sz="1800" b="1" dirty="0" err="1"/>
                        <a:t>Chemoheterotroof</a:t>
                      </a:r>
                      <a:r>
                        <a:rPr lang="nl-NL" sz="1800" b="1" dirty="0"/>
                        <a:t> </a:t>
                      </a:r>
                    </a:p>
                    <a:p>
                      <a:endParaRPr lang="nl-NL" sz="1800" b="1" dirty="0"/>
                    </a:p>
                    <a:p>
                      <a:endParaRPr lang="nl-NL" sz="1800" b="1" dirty="0"/>
                    </a:p>
                    <a:p>
                      <a:endParaRPr lang="nl-NL" sz="1800" b="1" dirty="0"/>
                    </a:p>
                    <a:p>
                      <a:endParaRPr lang="nl-NL" sz="1800" b="1" dirty="0"/>
                    </a:p>
                    <a:p>
                      <a:endParaRPr lang="nl-NL" sz="1800" b="1" dirty="0"/>
                    </a:p>
                    <a:p>
                      <a:endParaRPr lang="nl-NL" sz="1800" b="1" dirty="0"/>
                    </a:p>
                    <a:p>
                      <a:endParaRPr lang="nl-NL" sz="1800" b="1" dirty="0"/>
                    </a:p>
                    <a:p>
                      <a:endParaRPr lang="nl-NL" sz="1800" b="1" dirty="0"/>
                    </a:p>
                    <a:p>
                      <a:r>
                        <a:rPr lang="nl-NL" sz="1400" b="0" i="1" dirty="0" err="1"/>
                        <a:t>Lactobacillus</a:t>
                      </a:r>
                      <a:endParaRPr lang="nl-NL" sz="1400" b="0" i="1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4527" name="Picture 3">
            <a:extLst>
              <a:ext uri="{FF2B5EF4-FFF2-40B4-BE49-F238E27FC236}">
                <a16:creationId xmlns:a16="http://schemas.microsoft.com/office/drawing/2014/main" id="{655FD0CE-5B3B-46D6-A37B-9782DDAA2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" t="9596" b="49194"/>
          <a:stretch>
            <a:fillRect/>
          </a:stretch>
        </p:blipFill>
        <p:spPr bwMode="auto">
          <a:xfrm>
            <a:off x="5003800" y="1447800"/>
            <a:ext cx="2616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28" name="Picture 4">
            <a:extLst>
              <a:ext uri="{FF2B5EF4-FFF2-40B4-BE49-F238E27FC236}">
                <a16:creationId xmlns:a16="http://schemas.microsoft.com/office/drawing/2014/main" id="{DA5B4DD8-2D3B-4280-B819-9C67DCFA0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267200"/>
            <a:ext cx="2486025" cy="203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29" name="Afbeelding 1">
            <a:extLst>
              <a:ext uri="{FF2B5EF4-FFF2-40B4-BE49-F238E27FC236}">
                <a16:creationId xmlns:a16="http://schemas.microsoft.com/office/drawing/2014/main" id="{18A40F18-0408-4D28-9E97-7A403E69E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462088"/>
            <a:ext cx="315436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30" name="Rechthoek 2">
            <a:extLst>
              <a:ext uri="{FF2B5EF4-FFF2-40B4-BE49-F238E27FC236}">
                <a16:creationId xmlns:a16="http://schemas.microsoft.com/office/drawing/2014/main" id="{4113B331-8E30-4E81-AC0C-D261A55C2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6413"/>
            <a:ext cx="10302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l-NL" altLang="nl-NL" sz="1200">
                <a:solidFill>
                  <a:srgbClr val="000000"/>
                </a:solidFill>
              </a:rPr>
              <a:t>Figuur 27.14</a:t>
            </a:r>
          </a:p>
        </p:txBody>
      </p:sp>
      <p:sp>
        <p:nvSpPr>
          <p:cNvPr id="64531" name="Rechthoek 3">
            <a:extLst>
              <a:ext uri="{FF2B5EF4-FFF2-40B4-BE49-F238E27FC236}">
                <a16:creationId xmlns:a16="http://schemas.microsoft.com/office/drawing/2014/main" id="{CA0FF84C-4494-4C1F-9B2A-616B917A8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163" y="6073775"/>
            <a:ext cx="27225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https://www.chungvisinh.com/rhodobacter-sphaeroides-nbrc-100037.html/</a:t>
            </a:r>
          </a:p>
        </p:txBody>
      </p:sp>
      <p:pic>
        <p:nvPicPr>
          <p:cNvPr id="64532" name="Afbeelding 4">
            <a:extLst>
              <a:ext uri="{FF2B5EF4-FFF2-40B4-BE49-F238E27FC236}">
                <a16:creationId xmlns:a16="http://schemas.microsoft.com/office/drawing/2014/main" id="{B2687BD2-B936-4454-ACD3-5D9636A6D95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8" y="4313238"/>
            <a:ext cx="269716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33" name="Rechthoek 6">
            <a:extLst>
              <a:ext uri="{FF2B5EF4-FFF2-40B4-BE49-F238E27FC236}">
                <a16:creationId xmlns:a16="http://schemas.microsoft.com/office/drawing/2014/main" id="{475BF8C0-7CCB-43A8-8974-047190EAD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838" y="6034088"/>
            <a:ext cx="26971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https://www.probioticadvisor.com/probiotic-essentials-1/the-importance-of-strain/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C0478C20-0F54-48D9-9408-81A0440E27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Zuurstof en metabolisme</a:t>
            </a:r>
          </a:p>
        </p:txBody>
      </p:sp>
      <p:sp>
        <p:nvSpPr>
          <p:cNvPr id="66563" name="Tijdelijke aanduiding voor dianummer 5">
            <a:extLst>
              <a:ext uri="{FF2B5EF4-FFF2-40B4-BE49-F238E27FC236}">
                <a16:creationId xmlns:a16="http://schemas.microsoft.com/office/drawing/2014/main" id="{5407F258-E75C-4318-BB3A-0BBF4E494296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97933F74-91A5-4C86-B9F4-2F743B46C92B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24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96629BE4-CDC0-456B-B129-5CFF62EEC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2060575"/>
            <a:ext cx="7178675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altLang="nl-NL" sz="800" u="sng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nl-NL" altLang="nl-NL" dirty="0">
                <a:solidFill>
                  <a:schemeClr val="tx1"/>
                </a:solidFill>
              </a:rPr>
              <a:t> Strikt aeroob</a:t>
            </a:r>
          </a:p>
          <a:p>
            <a:pPr>
              <a:lnSpc>
                <a:spcPct val="12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i="1" dirty="0">
                <a:solidFill>
                  <a:schemeClr val="tx1"/>
                </a:solidFill>
              </a:rPr>
              <a:t>	Pseudomonas aeruginosa</a:t>
            </a:r>
          </a:p>
          <a:p>
            <a:pPr marL="285750" indent="-285750">
              <a:lnSpc>
                <a:spcPct val="12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nl-NL" altLang="nl-NL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nl-NL" altLang="nl-NL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nl-NL" altLang="nl-NL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nl-NL" altLang="nl-NL" dirty="0">
                <a:solidFill>
                  <a:schemeClr val="tx1"/>
                </a:solidFill>
              </a:rPr>
              <a:t>Facultatief anaeroob</a:t>
            </a:r>
          </a:p>
          <a:p>
            <a:pPr>
              <a:lnSpc>
                <a:spcPct val="12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i="1" dirty="0">
                <a:solidFill>
                  <a:schemeClr val="tx1"/>
                </a:solidFill>
              </a:rPr>
              <a:t>	Staphylococcus aureus</a:t>
            </a:r>
          </a:p>
          <a:p>
            <a:pPr marL="285750" indent="-285750">
              <a:lnSpc>
                <a:spcPct val="12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nl-NL" altLang="nl-NL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nl-NL" altLang="nl-NL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nl-NL" altLang="nl-NL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nl-NL" altLang="nl-NL" dirty="0">
                <a:solidFill>
                  <a:schemeClr val="tx1"/>
                </a:solidFill>
              </a:rPr>
              <a:t> Strikt anaeroob</a:t>
            </a:r>
          </a:p>
          <a:p>
            <a:pPr>
              <a:lnSpc>
                <a:spcPct val="12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altLang="nl-NL" i="1" dirty="0">
                <a:solidFill>
                  <a:schemeClr val="tx1"/>
                </a:solidFill>
              </a:rPr>
              <a:t>	</a:t>
            </a:r>
            <a:r>
              <a:rPr lang="nl-NL" altLang="nl-NL" i="1" dirty="0" err="1">
                <a:solidFill>
                  <a:schemeClr val="tx1"/>
                </a:solidFill>
              </a:rPr>
              <a:t>Clostridium</a:t>
            </a:r>
            <a:r>
              <a:rPr lang="nl-NL" altLang="nl-NL" i="1" dirty="0">
                <a:solidFill>
                  <a:schemeClr val="tx1"/>
                </a:solidFill>
              </a:rPr>
              <a:t> </a:t>
            </a:r>
            <a:r>
              <a:rPr lang="nl-NL" altLang="nl-NL" i="1" dirty="0" err="1">
                <a:solidFill>
                  <a:schemeClr val="tx1"/>
                </a:solidFill>
              </a:rPr>
              <a:t>tetani</a:t>
            </a:r>
            <a:endParaRPr lang="nl-NL" altLang="nl-NL" i="1" dirty="0">
              <a:solidFill>
                <a:schemeClr val="tx1"/>
              </a:solidFill>
            </a:endParaRPr>
          </a:p>
        </p:txBody>
      </p:sp>
      <p:pic>
        <p:nvPicPr>
          <p:cNvPr id="66565" name="Picture 2">
            <a:extLst>
              <a:ext uri="{FF2B5EF4-FFF2-40B4-BE49-F238E27FC236}">
                <a16:creationId xmlns:a16="http://schemas.microsoft.com/office/drawing/2014/main" id="{B36A9AFA-2DA6-446C-8C40-9E09EC565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1892300"/>
            <a:ext cx="1927225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6" name="Picture 3">
            <a:extLst>
              <a:ext uri="{FF2B5EF4-FFF2-40B4-BE49-F238E27FC236}">
                <a16:creationId xmlns:a16="http://schemas.microsoft.com/office/drawing/2014/main" id="{B374B818-6C56-4FC5-8872-EB2243A9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5094288"/>
            <a:ext cx="1717675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Rechthoek 1">
            <a:extLst>
              <a:ext uri="{FF2B5EF4-FFF2-40B4-BE49-F238E27FC236}">
                <a16:creationId xmlns:a16="http://schemas.microsoft.com/office/drawing/2014/main" id="{AD309D44-D40C-44C5-870D-9CF9DBC27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938" y="3178175"/>
            <a:ext cx="21669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rgbClr val="000000"/>
                </a:solidFill>
              </a:rPr>
              <a:t>http://www.ehagroup.com/resources/pathogens/pseudomonas-aeruginosa/</a:t>
            </a:r>
          </a:p>
        </p:txBody>
      </p:sp>
      <p:pic>
        <p:nvPicPr>
          <p:cNvPr id="66568" name="Afbeelding 1">
            <a:extLst>
              <a:ext uri="{FF2B5EF4-FFF2-40B4-BE49-F238E27FC236}">
                <a16:creationId xmlns:a16="http://schemas.microsoft.com/office/drawing/2014/main" id="{FC820A5A-C8BD-4DF2-BAB5-4010F9E51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3557588"/>
            <a:ext cx="1747837" cy="134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Rechthoek 2">
            <a:extLst>
              <a:ext uri="{FF2B5EF4-FFF2-40B4-BE49-F238E27FC236}">
                <a16:creationId xmlns:a16="http://schemas.microsoft.com/office/drawing/2014/main" id="{C1A25159-9F34-451E-AED5-3C8EABA0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100" y="4835525"/>
            <a:ext cx="29003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https://en.wikipedia.org/wiki/Staphylococcus_aureus</a:t>
            </a:r>
          </a:p>
        </p:txBody>
      </p:sp>
      <p:sp>
        <p:nvSpPr>
          <p:cNvPr id="66570" name="Rechthoek 2">
            <a:extLst>
              <a:ext uri="{FF2B5EF4-FFF2-40B4-BE49-F238E27FC236}">
                <a16:creationId xmlns:a16="http://schemas.microsoft.com/office/drawing/2014/main" id="{7B754BE5-99C8-4467-BAF9-9F09F1D6D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6478588"/>
            <a:ext cx="19224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https://microbewiki.kenyon.edu/index.php/Clostridium_tetani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5F86B8F-B5CB-4498-8F2C-74A2551ED2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Metabolische samenwerking</a:t>
            </a:r>
          </a:p>
        </p:txBody>
      </p:sp>
      <p:sp>
        <p:nvSpPr>
          <p:cNvPr id="68611" name="Tijdelijke aanduiding voor dianummer 5">
            <a:extLst>
              <a:ext uri="{FF2B5EF4-FFF2-40B4-BE49-F238E27FC236}">
                <a16:creationId xmlns:a16="http://schemas.microsoft.com/office/drawing/2014/main" id="{780AF9DA-3AA1-4683-A527-13C3E86E2BC0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CF94D8FD-C5EA-41E1-8E68-26A89601EF3B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25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C9D3093-FF52-405D-B852-388840B74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2060575"/>
            <a:ext cx="7178675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dirty="0">
                <a:solidFill>
                  <a:schemeClr val="tx1"/>
                </a:solidFill>
              </a:rPr>
              <a:t>De micro-organismen beschikken door samenwerking over andere eigenschappen dan de afzonderlijk micro-organismen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u="sng" dirty="0">
                <a:solidFill>
                  <a:schemeClr val="tx1"/>
                </a:solidFill>
              </a:rPr>
              <a:t>Voorbeelden</a:t>
            </a:r>
          </a:p>
          <a:p>
            <a:pPr marL="285750" indent="-285750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nl-NL" dirty="0" err="1">
                <a:solidFill>
                  <a:schemeClr val="tx1"/>
                </a:solidFill>
              </a:rPr>
              <a:t>Anabaena</a:t>
            </a:r>
            <a:r>
              <a:rPr lang="nl-NL" dirty="0">
                <a:solidFill>
                  <a:schemeClr val="tx1"/>
                </a:solidFill>
              </a:rPr>
              <a:t> </a:t>
            </a:r>
            <a:r>
              <a:rPr lang="nl-NL" dirty="0" err="1">
                <a:solidFill>
                  <a:schemeClr val="tx1"/>
                </a:solidFill>
              </a:rPr>
              <a:t>sp</a:t>
            </a:r>
            <a:r>
              <a:rPr lang="nl-NL" dirty="0">
                <a:solidFill>
                  <a:schemeClr val="tx1"/>
                </a:solidFill>
              </a:rPr>
              <a:t>. (voor details zie </a:t>
            </a:r>
            <a:r>
              <a:rPr lang="nl-NL" dirty="0" err="1">
                <a:solidFill>
                  <a:schemeClr val="tx1"/>
                </a:solidFill>
              </a:rPr>
              <a:t>Fig</a:t>
            </a:r>
            <a:r>
              <a:rPr lang="nl-NL" dirty="0">
                <a:solidFill>
                  <a:schemeClr val="tx1"/>
                </a:solidFill>
              </a:rPr>
              <a:t> 27.14)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00000"/>
              </a:buClr>
              <a:buSzPct val="100000"/>
              <a:buFont typeface="Arial" pitchFamily="34" charset="0"/>
              <a:buChar char="•"/>
              <a:defRPr/>
            </a:pPr>
            <a:r>
              <a:rPr lang="nl-NL" dirty="0" err="1">
                <a:solidFill>
                  <a:schemeClr val="tx1"/>
                </a:solidFill>
              </a:rPr>
              <a:t>Biofilms</a:t>
            </a:r>
            <a:r>
              <a:rPr lang="nl-NL" dirty="0">
                <a:solidFill>
                  <a:schemeClr val="tx1"/>
                </a:solidFill>
              </a:rPr>
              <a:t>: laag micro-organismen omgeven door zelfgeproduceerd slijm, vastgehecht aan een oppervlakte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dirty="0">
                <a:solidFill>
                  <a:schemeClr val="tx1"/>
                </a:solidFill>
              </a:rPr>
              <a:t>→ Groot nadeel voor ziekenhuizen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nl-NL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nl-NL" dirty="0">
                <a:solidFill>
                  <a:schemeClr val="tx1"/>
                </a:solidFill>
              </a:rPr>
              <a:t>→ Nuttig voor biotechnologie: </a:t>
            </a:r>
            <a:r>
              <a:rPr lang="nl-NL" dirty="0" err="1">
                <a:solidFill>
                  <a:schemeClr val="tx1"/>
                </a:solidFill>
              </a:rPr>
              <a:t>Bionavigator</a:t>
            </a:r>
            <a:r>
              <a:rPr lang="nl-NL" dirty="0">
                <a:solidFill>
                  <a:schemeClr val="tx1"/>
                </a:solidFill>
              </a:rPr>
              <a:t> voor fermentatie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vak 2">
            <a:extLst>
              <a:ext uri="{FF2B5EF4-FFF2-40B4-BE49-F238E27FC236}">
                <a16:creationId xmlns:a16="http://schemas.microsoft.com/office/drawing/2014/main" id="{3CC98751-EB8F-4D8A-9774-6575853D8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195513"/>
            <a:ext cx="4114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b="1">
                <a:solidFill>
                  <a:srgbClr val="FF0000"/>
                </a:solidFill>
              </a:rPr>
              <a:t>Verschillen archaea en bacterien?</a:t>
            </a: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70E990BB-E1EC-415E-852E-B665B2E57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450" y="900113"/>
            <a:ext cx="8743950" cy="763587"/>
          </a:xfrm>
        </p:spPr>
        <p:txBody>
          <a:bodyPr/>
          <a:lstStyle/>
          <a:p>
            <a:pPr eaLnBrk="1" hangingPunct="1"/>
            <a:r>
              <a:rPr lang="nl-NL" altLang="nl-NL" sz="3600"/>
              <a:t>Fylogenie</a:t>
            </a:r>
          </a:p>
        </p:txBody>
      </p:sp>
      <p:pic>
        <p:nvPicPr>
          <p:cNvPr id="70660" name="Picture 1">
            <a:extLst>
              <a:ext uri="{FF2B5EF4-FFF2-40B4-BE49-F238E27FC236}">
                <a16:creationId xmlns:a16="http://schemas.microsoft.com/office/drawing/2014/main" id="{3B595A1B-C376-416A-AD58-87D4BB519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640013"/>
            <a:ext cx="3989387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1397FB0B-770B-4E22-B3C7-0248A77C29AC}"/>
              </a:ext>
            </a:extLst>
          </p:cNvPr>
          <p:cNvSpPr/>
          <p:nvPr/>
        </p:nvSpPr>
        <p:spPr>
          <a:xfrm>
            <a:off x="2268538" y="6357938"/>
            <a:ext cx="1077912" cy="27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nl-NL" sz="1200" dirty="0" err="1">
                <a:solidFill>
                  <a:schemeClr val="tx1"/>
                </a:solidFill>
                <a:latin typeface="+mj-lt"/>
              </a:rPr>
              <a:t>Figuur</a:t>
            </a:r>
            <a:r>
              <a:rPr lang="en-US" altLang="nl-NL" sz="1200" dirty="0">
                <a:solidFill>
                  <a:schemeClr val="tx1"/>
                </a:solidFill>
                <a:latin typeface="+mj-lt"/>
              </a:rPr>
              <a:t> 27.15 </a:t>
            </a:r>
            <a:endParaRPr lang="nl-NL" sz="12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13EDDCFC-5372-4783-9A18-E2A9CA4F2E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Archaea</a:t>
            </a:r>
          </a:p>
        </p:txBody>
      </p:sp>
      <p:sp>
        <p:nvSpPr>
          <p:cNvPr id="72707" name="Tijdelijke aanduiding voor dianummer 5">
            <a:extLst>
              <a:ext uri="{FF2B5EF4-FFF2-40B4-BE49-F238E27FC236}">
                <a16:creationId xmlns:a16="http://schemas.microsoft.com/office/drawing/2014/main" id="{1E4C26A1-85A8-40CA-8D18-FC0266CB690C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2AFDE992-656D-4D13-A133-4DCBB6ED4DF8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27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DFCE0D68-3F46-4C16-8E2D-FE95DB0A9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2060575"/>
            <a:ext cx="7178675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2400" u="sng">
                <a:solidFill>
                  <a:schemeClr val="tx1"/>
                </a:solidFill>
              </a:rPr>
              <a:t>Extremofielen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4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4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2000">
                <a:solidFill>
                  <a:schemeClr val="tx1"/>
                </a:solidFill>
              </a:rPr>
              <a:t>Halofielen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2000">
                <a:solidFill>
                  <a:schemeClr val="tx1"/>
                </a:solidFill>
              </a:rPr>
              <a:t>Thermofielen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2000">
                <a:solidFill>
                  <a:schemeClr val="tx1"/>
                </a:solidFill>
              </a:rPr>
              <a:t>Methanogenen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>
              <a:solidFill>
                <a:schemeClr val="tx1"/>
              </a:solidFill>
            </a:endParaRPr>
          </a:p>
        </p:txBody>
      </p:sp>
      <p:pic>
        <p:nvPicPr>
          <p:cNvPr id="72709" name="Picture 2">
            <a:extLst>
              <a:ext uri="{FF2B5EF4-FFF2-40B4-BE49-F238E27FC236}">
                <a16:creationId xmlns:a16="http://schemas.microsoft.com/office/drawing/2014/main" id="{6AA4DABF-BEC7-4B63-9241-875D8455F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844675"/>
            <a:ext cx="35528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1">
            <a:extLst>
              <a:ext uri="{FF2B5EF4-FFF2-40B4-BE49-F238E27FC236}">
                <a16:creationId xmlns:a16="http://schemas.microsoft.com/office/drawing/2014/main" id="{9938BA76-3C0C-4296-9CE1-2C92D0655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313" y="3922713"/>
            <a:ext cx="11969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000">
                <a:hlinkClick r:id="rId4"/>
              </a:rPr>
              <a:t>www.dodezee.net</a:t>
            </a:r>
            <a:endParaRPr lang="nl-NL" altLang="nl-NL" sz="1000"/>
          </a:p>
        </p:txBody>
      </p:sp>
      <p:pic>
        <p:nvPicPr>
          <p:cNvPr id="72711" name="Picture 3">
            <a:extLst>
              <a:ext uri="{FF2B5EF4-FFF2-40B4-BE49-F238E27FC236}">
                <a16:creationId xmlns:a16="http://schemas.microsoft.com/office/drawing/2014/main" id="{B30D4242-C2F3-465D-88B5-5F75D53C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4333875"/>
            <a:ext cx="3324225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2" name="Rectangle 2">
            <a:extLst>
              <a:ext uri="{FF2B5EF4-FFF2-40B4-BE49-F238E27FC236}">
                <a16:creationId xmlns:a16="http://schemas.microsoft.com/office/drawing/2014/main" id="{8A34F792-F74D-46F6-98C9-0C1375A90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938" y="6564313"/>
            <a:ext cx="18653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000">
                <a:hlinkClick r:id="rId6"/>
              </a:rPr>
              <a:t>www.thewondersofnature.net</a:t>
            </a:r>
            <a:endParaRPr lang="nl-NL" altLang="nl-NL" sz="100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FEFD221C-D7FB-4A1E-B835-DB8E76130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44450"/>
            <a:ext cx="7793038" cy="623888"/>
          </a:xfrm>
        </p:spPr>
        <p:txBody>
          <a:bodyPr/>
          <a:lstStyle/>
          <a:p>
            <a:pPr eaLnBrk="1" hangingPunct="1"/>
            <a:r>
              <a:rPr lang="nl-NL" altLang="nl-NL" sz="3600"/>
              <a:t>Kenmerken van de 3 domeinen</a:t>
            </a:r>
          </a:p>
        </p:txBody>
      </p:sp>
      <p:sp>
        <p:nvSpPr>
          <p:cNvPr id="74755" name="Tijdelijke aanduiding voor dianummer 5">
            <a:extLst>
              <a:ext uri="{FF2B5EF4-FFF2-40B4-BE49-F238E27FC236}">
                <a16:creationId xmlns:a16="http://schemas.microsoft.com/office/drawing/2014/main" id="{8BBA77DB-1997-4323-9CFC-F088B5B1BA74}"/>
              </a:ext>
            </a:extLst>
          </p:cNvPr>
          <p:cNvSpPr txBox="1">
            <a:spLocks/>
          </p:cNvSpPr>
          <p:nvPr/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fld id="{8CCAE28E-5213-4816-88B6-F0B1334183FB}" type="slidenum">
              <a:rPr lang="en-US" altLang="nl-NL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t>28</a:t>
            </a:fld>
            <a:endParaRPr lang="en-US" altLang="nl-NL" sz="1400">
              <a:solidFill>
                <a:srgbClr val="000000"/>
              </a:solidFill>
            </a:endParaRPr>
          </a:p>
        </p:txBody>
      </p:sp>
      <p:pic>
        <p:nvPicPr>
          <p:cNvPr id="74756" name="Picture 4" descr="27_T02DomainComparison-L">
            <a:extLst>
              <a:ext uri="{FF2B5EF4-FFF2-40B4-BE49-F238E27FC236}">
                <a16:creationId xmlns:a16="http://schemas.microsoft.com/office/drawing/2014/main" id="{DC7FE868-4322-44AB-A4B8-BD4B8E738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668338"/>
            <a:ext cx="4557713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jdelijke aanduiding voor dianummer 5">
            <a:extLst>
              <a:ext uri="{FF2B5EF4-FFF2-40B4-BE49-F238E27FC236}">
                <a16:creationId xmlns:a16="http://schemas.microsoft.com/office/drawing/2014/main" id="{31B658D7-EEF4-4D04-96E9-8A7AFA124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461CA60-07E8-4FA8-A32E-EB5FA6D1F2A6}" type="slidenum">
              <a:rPr lang="en-US" altLang="nl-NL" smtClean="0"/>
              <a:pPr/>
              <a:t>29</a:t>
            </a:fld>
            <a:endParaRPr lang="en-US" altLang="nl-NL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4BCC4B7D-AF82-473C-B3A7-C72D84C7AC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Rol van prokaryoten in de biosfeer</a:t>
            </a:r>
          </a:p>
        </p:txBody>
      </p:sp>
      <p:sp>
        <p:nvSpPr>
          <p:cNvPr id="59396" name="Content Placeholder 4">
            <a:extLst>
              <a:ext uri="{FF2B5EF4-FFF2-40B4-BE49-F238E27FC236}">
                <a16:creationId xmlns:a16="http://schemas.microsoft.com/office/drawing/2014/main" id="{1E32E588-F82B-4BBE-B5B2-E13BF069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2187575"/>
            <a:ext cx="8891587" cy="527367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l-NL" sz="1800" b="1" dirty="0"/>
              <a:t>Chemisch recycling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nl-NL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l-NL" sz="1800" dirty="0" err="1"/>
              <a:t>Decomposers</a:t>
            </a:r>
            <a:r>
              <a:rPr lang="nl-NL" sz="1800" dirty="0"/>
              <a:t> (</a:t>
            </a:r>
            <a:r>
              <a:rPr lang="nl-NL" sz="1800" dirty="0" err="1"/>
              <a:t>chemoheterotrofe</a:t>
            </a:r>
            <a:r>
              <a:rPr lang="nl-NL" sz="1800" dirty="0"/>
              <a:t> prokaryoten)</a:t>
            </a:r>
          </a:p>
          <a:p>
            <a:pPr>
              <a:defRPr/>
            </a:pPr>
            <a:endParaRPr lang="nl-NL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l-NL" sz="1800" dirty="0"/>
              <a:t>Omzetting van moleculen in vormen geschikt voor andere  </a:t>
            </a:r>
            <a:r>
              <a:rPr lang="nl-NL" sz="1800" dirty="0" err="1"/>
              <a:t>microorganismen</a:t>
            </a:r>
            <a:endParaRPr lang="nl-NL" sz="1800" dirty="0"/>
          </a:p>
          <a:p>
            <a:pPr>
              <a:defRPr/>
            </a:pPr>
            <a:endParaRPr lang="nl-NL" sz="18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l-NL" sz="1800" b="1" dirty="0"/>
              <a:t>Ecologische interacties, symbiose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l-NL" sz="1800" dirty="0"/>
              <a:t>	-Mutualisme	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l-NL" sz="1800" dirty="0"/>
              <a:t>	-Commensalisme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l-NL" sz="1800" dirty="0"/>
              <a:t>	-Parasitisme	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l-NL" sz="1800" dirty="0"/>
              <a:t>	-</a:t>
            </a:r>
            <a:r>
              <a:rPr lang="nl-NL" sz="1800" dirty="0" err="1"/>
              <a:t>Pathogenen</a:t>
            </a:r>
            <a:r>
              <a:rPr lang="nl-NL" sz="1800" dirty="0"/>
              <a:t>: parasieten, produceren gif</a:t>
            </a:r>
          </a:p>
          <a:p>
            <a:pPr marL="285750" indent="-285750">
              <a:buFont typeface="Arial" charset="0"/>
              <a:buChar char="•"/>
              <a:defRPr/>
            </a:pPr>
            <a:endParaRPr lang="nl-NL" altLang="nl-NL" sz="14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E151C17-6AB4-42C7-8922-B7B2E2662070}" type="slidenum">
              <a:rPr lang="en-US" altLang="nl-NL" smtClean="0"/>
              <a:pPr/>
              <a:t>3</a:t>
            </a:fld>
            <a:endParaRPr lang="en-US" altLang="nl-NL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/>
              <a:t>Opdracht stellingen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13" y="1971675"/>
            <a:ext cx="8496300" cy="5273675"/>
          </a:xfrm>
        </p:spPr>
        <p:txBody>
          <a:bodyPr/>
          <a:lstStyle/>
          <a:p>
            <a:pPr marL="457200" lvl="1" indent="0" algn="just">
              <a:buNone/>
              <a:defRPr/>
            </a:pPr>
            <a:endParaRPr lang="nl-NL" sz="2000" dirty="0" smtClean="0"/>
          </a:p>
          <a:p>
            <a:pPr marL="457200" lvl="1" indent="0" algn="just">
              <a:buNone/>
              <a:defRPr/>
            </a:pPr>
            <a:r>
              <a:rPr lang="nl-NL" sz="2000" dirty="0" smtClean="0"/>
              <a:t>Vorm </a:t>
            </a:r>
            <a:r>
              <a:rPr lang="nl-NL" sz="2000" dirty="0"/>
              <a:t>3 tallen (ingedeeld via BB </a:t>
            </a:r>
            <a:r>
              <a:rPr lang="nl-NL" sz="2000" dirty="0" err="1"/>
              <a:t>collaborate</a:t>
            </a:r>
            <a:r>
              <a:rPr lang="nl-NL" sz="2000" dirty="0"/>
              <a:t>)</a:t>
            </a:r>
          </a:p>
          <a:p>
            <a:pPr marL="457200" lvl="1" indent="0" algn="just">
              <a:buNone/>
              <a:defRPr/>
            </a:pPr>
            <a:endParaRPr lang="nl-NL" sz="2000" dirty="0"/>
          </a:p>
          <a:p>
            <a:pPr marL="457200" lvl="1" indent="0" algn="just">
              <a:buNone/>
              <a:defRPr/>
            </a:pPr>
            <a:r>
              <a:rPr lang="nl-NL" sz="2000" dirty="0"/>
              <a:t>Jullie krijgen van mij twee stellingen</a:t>
            </a:r>
          </a:p>
          <a:p>
            <a:pPr marL="457200" lvl="1" indent="0" algn="just">
              <a:buNone/>
              <a:defRPr/>
            </a:pPr>
            <a:endParaRPr lang="nl-NL" sz="2000" dirty="0"/>
          </a:p>
          <a:p>
            <a:pPr marL="457200" lvl="1" indent="0" algn="just">
              <a:buNone/>
              <a:defRPr/>
            </a:pPr>
            <a:r>
              <a:rPr lang="nl-NL" sz="2000" dirty="0"/>
              <a:t>Zoek samen uit of de stellingen waar/niet waar is en onderbouw je antwoord</a:t>
            </a:r>
          </a:p>
          <a:p>
            <a:pPr marL="457200" lvl="1" indent="0" algn="just">
              <a:buNone/>
              <a:defRPr/>
            </a:pPr>
            <a:endParaRPr lang="nl-NL" sz="2000" dirty="0"/>
          </a:p>
          <a:p>
            <a:pPr marL="457200" lvl="1" indent="0" algn="just">
              <a:buNone/>
              <a:defRPr/>
            </a:pPr>
            <a:r>
              <a:rPr lang="nl-NL" sz="2000" dirty="0"/>
              <a:t>Tip: maak gebruik van je boek en Mastering </a:t>
            </a:r>
            <a:r>
              <a:rPr lang="nl-NL" sz="2000" dirty="0" err="1"/>
              <a:t>Biology</a:t>
            </a:r>
            <a:endParaRPr lang="nl-NL" sz="2000" dirty="0"/>
          </a:p>
          <a:p>
            <a:pPr lvl="1" algn="just">
              <a:defRPr/>
            </a:pPr>
            <a:endParaRPr lang="nl-NL" sz="2000" dirty="0"/>
          </a:p>
          <a:p>
            <a:pPr lvl="1" algn="just">
              <a:defRPr/>
            </a:pPr>
            <a:endParaRPr lang="nl-NL" sz="2000" dirty="0"/>
          </a:p>
          <a:p>
            <a:pPr lvl="1" algn="just">
              <a:defRPr/>
            </a:pPr>
            <a:endParaRPr lang="nl-NL" sz="2000" dirty="0"/>
          </a:p>
          <a:p>
            <a:pPr lvl="1" algn="just">
              <a:defRPr/>
            </a:pP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88788567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jdelijke aanduiding voor dianummer 5">
            <a:extLst>
              <a:ext uri="{FF2B5EF4-FFF2-40B4-BE49-F238E27FC236}">
                <a16:creationId xmlns:a16="http://schemas.microsoft.com/office/drawing/2014/main" id="{25F5C0D0-6479-429D-8A64-49D7F543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E85E24F-6E4C-44CC-B5E6-B98B194789EE}" type="slidenum">
              <a:rPr lang="en-US" altLang="nl-NL" smtClean="0"/>
              <a:pPr/>
              <a:t>30</a:t>
            </a:fld>
            <a:endParaRPr lang="en-US" altLang="nl-NL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DBEF4CE0-B0DD-4067-82AE-00C894CAB7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Lusten en lasten van prokaryoten</a:t>
            </a:r>
          </a:p>
        </p:txBody>
      </p:sp>
      <p:sp>
        <p:nvSpPr>
          <p:cNvPr id="77828" name="Content Placeholder 4">
            <a:extLst>
              <a:ext uri="{FF2B5EF4-FFF2-40B4-BE49-F238E27FC236}">
                <a16:creationId xmlns:a16="http://schemas.microsoft.com/office/drawing/2014/main" id="{645CCBCA-1FB8-472A-ADFD-9261F5AB2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2187575"/>
            <a:ext cx="3959225" cy="52736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nl-NL" sz="1800">
                <a:solidFill>
                  <a:srgbClr val="008000"/>
                </a:solidFill>
              </a:rPr>
              <a:t>Darmbacteriën (Immuunsysteem)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nl-NL" sz="1800">
              <a:solidFill>
                <a:srgbClr val="008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nl-NL" sz="1800" i="1">
                <a:solidFill>
                  <a:srgbClr val="008000"/>
                </a:solidFill>
              </a:rPr>
              <a:t>Agrobacterium tumefaciens  </a:t>
            </a:r>
            <a:r>
              <a:rPr lang="nl-NL" altLang="nl-NL" sz="1800">
                <a:solidFill>
                  <a:srgbClr val="008000"/>
                </a:solidFill>
              </a:rPr>
              <a:t>(Transgene planten)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nl-NL" sz="1800">
              <a:solidFill>
                <a:srgbClr val="008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nl-NL" sz="1800" i="1">
                <a:solidFill>
                  <a:srgbClr val="008000"/>
                </a:solidFill>
              </a:rPr>
              <a:t>Methanotrofen</a:t>
            </a:r>
            <a:r>
              <a:rPr lang="nl-NL" altLang="nl-NL" sz="1800">
                <a:solidFill>
                  <a:srgbClr val="008000"/>
                </a:solidFill>
              </a:rPr>
              <a:t> (Bioremediation)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nl-NL" sz="1800">
              <a:solidFill>
                <a:srgbClr val="008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nl-NL" sz="1800" i="1">
                <a:solidFill>
                  <a:srgbClr val="008000"/>
                </a:solidFill>
              </a:rPr>
              <a:t>Lactobacillus</a:t>
            </a:r>
            <a:r>
              <a:rPr lang="nl-NL" altLang="nl-NL" sz="1800">
                <a:solidFill>
                  <a:srgbClr val="008000"/>
                </a:solidFill>
              </a:rPr>
              <a:t> (Voeding)</a:t>
            </a:r>
            <a:endParaRPr lang="nl-NL" altLang="nl-NL" sz="1800" i="1">
              <a:solidFill>
                <a:srgbClr val="008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altLang="nl-NL" sz="1400"/>
          </a:p>
        </p:txBody>
      </p:sp>
      <p:sp>
        <p:nvSpPr>
          <p:cNvPr id="77829" name="Rectangle 1">
            <a:extLst>
              <a:ext uri="{FF2B5EF4-FFF2-40B4-BE49-F238E27FC236}">
                <a16:creationId xmlns:a16="http://schemas.microsoft.com/office/drawing/2014/main" id="{C26741C4-E317-40D9-B089-4FEF71BED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357563"/>
            <a:ext cx="4572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nl-NL" altLang="nl-NL" i="1">
                <a:solidFill>
                  <a:srgbClr val="C00000"/>
                </a:solidFill>
              </a:rPr>
              <a:t>Mycobacterium tuberculosis </a:t>
            </a:r>
            <a:r>
              <a:rPr lang="nl-NL" altLang="nl-NL">
                <a:solidFill>
                  <a:srgbClr val="C00000"/>
                </a:solidFill>
              </a:rPr>
              <a:t>(Tuberculose)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nl-NL" altLang="nl-NL">
              <a:solidFill>
                <a:srgbClr val="C00000"/>
              </a:solidFill>
            </a:endParaRP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nl-NL" altLang="nl-NL" i="1">
                <a:solidFill>
                  <a:srgbClr val="C00000"/>
                </a:solidFill>
              </a:rPr>
              <a:t>Vibrio cholerae </a:t>
            </a:r>
            <a:r>
              <a:rPr lang="nl-NL" altLang="nl-NL">
                <a:solidFill>
                  <a:srgbClr val="C00000"/>
                </a:solidFill>
              </a:rPr>
              <a:t>(Cholera)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nl-NL" altLang="nl-NL">
              <a:solidFill>
                <a:srgbClr val="C00000"/>
              </a:solidFill>
            </a:endParaRP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nl-NL" altLang="nl-NL" i="1">
                <a:solidFill>
                  <a:srgbClr val="C00000"/>
                </a:solidFill>
              </a:rPr>
              <a:t>Borrelia burdorferi </a:t>
            </a:r>
            <a:r>
              <a:rPr lang="nl-NL" altLang="nl-NL">
                <a:solidFill>
                  <a:srgbClr val="C00000"/>
                </a:solidFill>
              </a:rPr>
              <a:t>(Ziekte van Lyme)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nl-NL" altLang="nl-NL">
              <a:solidFill>
                <a:srgbClr val="C00000"/>
              </a:solidFill>
            </a:endParaRP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nl-NL" altLang="nl-NL" i="1">
                <a:solidFill>
                  <a:srgbClr val="C00000"/>
                </a:solidFill>
              </a:rPr>
              <a:t>Clostridium butilicum </a:t>
            </a:r>
            <a:r>
              <a:rPr lang="nl-NL" altLang="nl-NL">
                <a:solidFill>
                  <a:srgbClr val="C00000"/>
                </a:solidFill>
              </a:rPr>
              <a:t>(Botulisme)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nl-NL" altLang="nl-NL">
              <a:solidFill>
                <a:srgbClr val="C00000"/>
              </a:solidFill>
            </a:endParaRP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nl-NL" altLang="nl-NL" i="1">
                <a:solidFill>
                  <a:srgbClr val="C00000"/>
                </a:solidFill>
              </a:rPr>
              <a:t>Salmonella typhi </a:t>
            </a:r>
            <a:r>
              <a:rPr lang="nl-NL" altLang="nl-NL">
                <a:solidFill>
                  <a:srgbClr val="C00000"/>
                </a:solidFill>
              </a:rPr>
              <a:t>(Tyfus)</a:t>
            </a: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nl-NL" altLang="nl-NL">
              <a:solidFill>
                <a:srgbClr val="C00000"/>
              </a:solidFill>
            </a:endParaRPr>
          </a:p>
          <a:p>
            <a:pPr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nl-NL" altLang="nl-NL" i="1">
                <a:solidFill>
                  <a:srgbClr val="C00000"/>
                </a:solidFill>
              </a:rPr>
              <a:t>Bacillus anthracis </a:t>
            </a:r>
            <a:r>
              <a:rPr lang="nl-NL" altLang="nl-NL">
                <a:solidFill>
                  <a:srgbClr val="C00000"/>
                </a:solidFill>
              </a:rPr>
              <a:t>(Anthrax)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jdelijke aanduiding voor dianummer 5">
            <a:extLst>
              <a:ext uri="{FF2B5EF4-FFF2-40B4-BE49-F238E27FC236}">
                <a16:creationId xmlns:a16="http://schemas.microsoft.com/office/drawing/2014/main" id="{30F9F315-8E65-4F1F-9DAD-CEFA2DA6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80F7AA0-7922-4A26-9171-88F3CA243499}" type="slidenum">
              <a:rPr lang="en-US" altLang="nl-NL" smtClean="0"/>
              <a:pPr/>
              <a:t>31</a:t>
            </a:fld>
            <a:endParaRPr lang="en-US" altLang="nl-NL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54EBEC03-7871-47EE-9638-A60B93E89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Leerdoelen hoofdstuk 27</a:t>
            </a:r>
          </a:p>
        </p:txBody>
      </p:sp>
      <p:sp>
        <p:nvSpPr>
          <p:cNvPr id="84996" name="Content Placeholder 4">
            <a:extLst>
              <a:ext uri="{FF2B5EF4-FFF2-40B4-BE49-F238E27FC236}">
                <a16:creationId xmlns:a16="http://schemas.microsoft.com/office/drawing/2014/main" id="{319CA6D6-21EA-4178-9875-35F64D9A3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2116138"/>
            <a:ext cx="8496300" cy="5273675"/>
          </a:xfrm>
        </p:spPr>
        <p:txBody>
          <a:bodyPr/>
          <a:lstStyle/>
          <a:p>
            <a:pPr marL="457200" lvl="1" indent="0" algn="just">
              <a:buFont typeface="Wingdings" panose="05000000000000000000" pitchFamily="2" charset="2"/>
              <a:buNone/>
            </a:pPr>
            <a:r>
              <a:rPr lang="nl-NL" altLang="nl-NL" sz="2000"/>
              <a:t>Aan het eind van de les kun je:</a:t>
            </a:r>
          </a:p>
          <a:p>
            <a:pPr marL="457200" lvl="1" indent="0" algn="just">
              <a:buFont typeface="Wingdings" panose="05000000000000000000" pitchFamily="2" charset="2"/>
              <a:buNone/>
            </a:pPr>
            <a:endParaRPr lang="nl-NL" altLang="nl-NL" sz="2000"/>
          </a:p>
          <a:p>
            <a:r>
              <a:rPr lang="nl-NL" altLang="nl-NL" sz="2000"/>
              <a:t>Structuur van Gram-positieve en Gram-negatieve bacteriën beschrijven</a:t>
            </a:r>
          </a:p>
          <a:p>
            <a:r>
              <a:rPr lang="nl-NL" altLang="nl-NL" sz="2000"/>
              <a:t>Uitleg kunnen geven over kapsel, fimbria en flagel</a:t>
            </a:r>
          </a:p>
          <a:p>
            <a:r>
              <a:rPr lang="nl-NL" altLang="nl-NL" sz="2000"/>
              <a:t>De organisatie van het erfelijk materiaal van prokaryoten uitleggen</a:t>
            </a:r>
          </a:p>
          <a:p>
            <a:r>
              <a:rPr lang="nl-NL" altLang="nl-NL" sz="2000"/>
              <a:t>Voorbeeld geven van celgroei en adaptatie</a:t>
            </a:r>
          </a:p>
          <a:p>
            <a:r>
              <a:rPr lang="nl-NL" altLang="nl-NL" sz="2000"/>
              <a:t>Prokaryoten kunnen indelen op basis van hun “voedsel patroon”</a:t>
            </a:r>
          </a:p>
          <a:p>
            <a:r>
              <a:rPr lang="nl-NL" altLang="nl-NL" sz="2000"/>
              <a:t>De begrippen foto/chemo-autotroof, foto/chemo-heterotroof kunnen uitleggen</a:t>
            </a:r>
          </a:p>
          <a:p>
            <a:r>
              <a:rPr lang="nl-NL" altLang="nl-NL" sz="2000"/>
              <a:t>Vergelijking kunnen geven tussen de 3 domeinen van het leven</a:t>
            </a:r>
          </a:p>
          <a:p>
            <a:r>
              <a:rPr lang="nl-NL" altLang="nl-NL" sz="2000"/>
              <a:t>De rol van prokaryoten in de biosfeer uitleggen</a:t>
            </a:r>
          </a:p>
          <a:p>
            <a:r>
              <a:rPr lang="nl-NL" altLang="nl-NL" sz="2000"/>
              <a:t>De lusten en lasten van prokaryoten kunnen noemen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007C4B0-5923-49B4-A4A4-66AA1AB85ED8}" type="slidenum">
              <a:rPr lang="en-US" altLang="nl-NL" smtClean="0">
                <a:solidFill>
                  <a:schemeClr val="tx1"/>
                </a:solidFill>
              </a:rPr>
              <a:pPr/>
              <a:t>4</a:t>
            </a:fld>
            <a:endParaRPr lang="en-US" altLang="nl-NL">
              <a:solidFill>
                <a:schemeClr val="tx1"/>
              </a:solidFill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 dirty="0">
                <a:solidFill>
                  <a:srgbClr val="333399"/>
                </a:solidFill>
              </a:rPr>
              <a:t>Stellingen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798638"/>
            <a:ext cx="8964612" cy="4943475"/>
          </a:xfrm>
        </p:spPr>
        <p:txBody>
          <a:bodyPr/>
          <a:lstStyle/>
          <a:p>
            <a:pPr marL="609600" indent="-609600" eaLnBrk="1" hangingPunct="1">
              <a:buClr>
                <a:schemeClr val="tx1"/>
              </a:buClr>
              <a:buSzTx/>
              <a:buFont typeface="Wingdings" panose="05000000000000000000" pitchFamily="2" charset="2"/>
              <a:buNone/>
            </a:pPr>
            <a:endParaRPr lang="nl-NL" altLang="nl-NL" sz="2400"/>
          </a:p>
          <a:p>
            <a:pPr marL="609600" indent="-609600" eaLnBrk="1" hangingPunct="1">
              <a:buClr>
                <a:schemeClr val="tx1"/>
              </a:buClr>
              <a:buSzTx/>
              <a:buAutoNum type="arabicPeriod"/>
            </a:pPr>
            <a:r>
              <a:rPr lang="nl-NL" sz="2200" dirty="0">
                <a:ea typeface="+mn-lt"/>
                <a:cs typeface="+mn-lt"/>
              </a:rPr>
              <a:t>De celwand van </a:t>
            </a:r>
            <a:r>
              <a:rPr lang="nl-NL" sz="2200" dirty="0" err="1">
                <a:ea typeface="+mn-lt"/>
                <a:cs typeface="+mn-lt"/>
              </a:rPr>
              <a:t>Gram-positieve</a:t>
            </a:r>
            <a:r>
              <a:rPr lang="nl-NL" sz="2200" dirty="0">
                <a:ea typeface="+mn-lt"/>
                <a:cs typeface="+mn-lt"/>
              </a:rPr>
              <a:t> bacteriën is opgebouwd uit een dikke </a:t>
            </a:r>
            <a:r>
              <a:rPr lang="nl-NL" sz="2200" dirty="0" err="1">
                <a:ea typeface="+mn-lt"/>
                <a:cs typeface="+mn-lt"/>
              </a:rPr>
              <a:t>peptidoglycaan</a:t>
            </a:r>
            <a:r>
              <a:rPr lang="nl-NL" sz="2200" dirty="0">
                <a:ea typeface="+mn-lt"/>
                <a:cs typeface="+mn-lt"/>
              </a:rPr>
              <a:t> laag</a:t>
            </a:r>
            <a:endParaRPr lang="en-US" sz="2200" dirty="0">
              <a:ea typeface="+mn-lt"/>
              <a:cs typeface="+mn-lt"/>
            </a:endParaRPr>
          </a:p>
          <a:p>
            <a:pPr marL="609600" indent="-609600">
              <a:buClr>
                <a:schemeClr val="tx1"/>
              </a:buClr>
              <a:buSzTx/>
              <a:buAutoNum type="arabicPeriod"/>
            </a:pPr>
            <a:r>
              <a:rPr lang="nl-NL" sz="2200" dirty="0">
                <a:ea typeface="+mn-lt"/>
                <a:cs typeface="+mn-lt"/>
              </a:rPr>
              <a:t>Gram negatieve bacteriën kleuren paars in de </a:t>
            </a:r>
            <a:r>
              <a:rPr lang="nl-NL" sz="2200" dirty="0" err="1">
                <a:ea typeface="+mn-lt"/>
                <a:cs typeface="+mn-lt"/>
              </a:rPr>
              <a:t>Gram-kleuring</a:t>
            </a:r>
          </a:p>
          <a:p>
            <a:pPr marL="609600" indent="-609600">
              <a:buClr>
                <a:schemeClr val="tx1"/>
              </a:buClr>
              <a:buSzTx/>
              <a:buAutoNum type="arabicPeriod"/>
            </a:pPr>
            <a:r>
              <a:rPr lang="nl-NL" sz="2200" dirty="0">
                <a:ea typeface="+mn-lt"/>
                <a:cs typeface="+mn-lt"/>
              </a:rPr>
              <a:t>Een bacterie heeft een </a:t>
            </a:r>
            <a:r>
              <a:rPr lang="nl-NL" sz="2200" dirty="0" err="1">
                <a:ea typeface="+mn-lt"/>
                <a:cs typeface="+mn-lt"/>
              </a:rPr>
              <a:t>pilus</a:t>
            </a:r>
            <a:r>
              <a:rPr lang="nl-NL" sz="2200" dirty="0">
                <a:ea typeface="+mn-lt"/>
                <a:cs typeface="+mn-lt"/>
              </a:rPr>
              <a:t> om te bewegen</a:t>
            </a:r>
            <a:endParaRPr lang="en-US" sz="2200" dirty="0">
              <a:ea typeface="+mn-lt"/>
              <a:cs typeface="+mn-lt"/>
            </a:endParaRPr>
          </a:p>
          <a:p>
            <a:pPr marL="609600" indent="-609600">
              <a:buClr>
                <a:schemeClr val="tx1"/>
              </a:buClr>
              <a:buSzTx/>
              <a:buAutoNum type="arabicPeriod"/>
            </a:pPr>
            <a:r>
              <a:rPr lang="nl-NL" sz="2200" dirty="0">
                <a:ea typeface="+mn-lt"/>
                <a:cs typeface="+mn-lt"/>
              </a:rPr>
              <a:t>Een plasmide is een essentieel stuk circulair chromosoom</a:t>
            </a:r>
            <a:endParaRPr lang="en-US" sz="2200" dirty="0">
              <a:ea typeface="+mn-lt"/>
              <a:cs typeface="+mn-lt"/>
            </a:endParaRPr>
          </a:p>
          <a:p>
            <a:pPr marL="609600" indent="-609600">
              <a:buClr>
                <a:schemeClr val="tx1"/>
              </a:buClr>
              <a:buSzTx/>
              <a:buAutoNum type="arabicPeriod"/>
            </a:pPr>
            <a:r>
              <a:rPr lang="nl-NL" sz="2200" dirty="0">
                <a:ea typeface="+mn-lt"/>
                <a:cs typeface="+mn-lt"/>
              </a:rPr>
              <a:t>Een strikt aerobe bacterie kan niet leven zonder zuurstof</a:t>
            </a:r>
            <a:endParaRPr lang="en-US" sz="2200" dirty="0">
              <a:ea typeface="+mn-lt"/>
              <a:cs typeface="+mn-lt"/>
            </a:endParaRPr>
          </a:p>
          <a:p>
            <a:pPr marL="609600" indent="-609600">
              <a:buClr>
                <a:schemeClr val="tx1"/>
              </a:buClr>
              <a:buSzTx/>
              <a:buAutoNum type="arabicPeriod"/>
            </a:pPr>
            <a:r>
              <a:rPr lang="nl-NL" sz="2200" dirty="0" err="1">
                <a:ea typeface="+mn-lt"/>
                <a:cs typeface="+mn-lt"/>
              </a:rPr>
              <a:t>Methanogenen</a:t>
            </a:r>
            <a:r>
              <a:rPr lang="nl-NL" sz="2200" dirty="0">
                <a:ea typeface="+mn-lt"/>
                <a:cs typeface="+mn-lt"/>
              </a:rPr>
              <a:t> leven vooral in zoute omgevingen</a:t>
            </a:r>
            <a:endParaRPr lang="nl-NL" dirty="0"/>
          </a:p>
          <a:p>
            <a:pPr marL="609600" indent="-609600" eaLnBrk="1" hangingPunct="1">
              <a:buClr>
                <a:schemeClr val="tx1"/>
              </a:buClr>
              <a:buSzTx/>
              <a:buFont typeface="Wingdings" panose="05000000000000000000" pitchFamily="2" charset="2"/>
              <a:buAutoNum type="arabicPeriod"/>
            </a:pPr>
            <a:endParaRPr lang="nl-NL" altLang="nl-NL" sz="2800"/>
          </a:p>
        </p:txBody>
      </p:sp>
    </p:spTree>
    <p:extLst>
      <p:ext uri="{BB962C8B-B14F-4D97-AF65-F5344CB8AC3E}">
        <p14:creationId xmlns:p14="http://schemas.microsoft.com/office/powerpoint/2010/main" val="2822915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jdelijke aanduiding voor dianummer 5">
            <a:extLst>
              <a:ext uri="{FF2B5EF4-FFF2-40B4-BE49-F238E27FC236}">
                <a16:creationId xmlns:a16="http://schemas.microsoft.com/office/drawing/2014/main" id="{EDDF5A38-398D-45CD-BB1E-48AC7070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3D57267-CACA-43BC-A809-E36BFB146818}" type="slidenum">
              <a:rPr lang="en-US" altLang="nl-NL" smtClean="0"/>
              <a:pPr/>
              <a:t>5</a:t>
            </a:fld>
            <a:endParaRPr lang="en-US" altLang="nl-NL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D8CDBC5E-736F-4AA8-87DE-235CD3F690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3 Domeinen</a:t>
            </a:r>
          </a:p>
        </p:txBody>
      </p:sp>
      <p:grpSp>
        <p:nvGrpSpPr>
          <p:cNvPr id="19460" name="Group 7">
            <a:extLst>
              <a:ext uri="{FF2B5EF4-FFF2-40B4-BE49-F238E27FC236}">
                <a16:creationId xmlns:a16="http://schemas.microsoft.com/office/drawing/2014/main" id="{833E3D90-488C-43B4-BCAC-B4326DEE04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96988" y="1987550"/>
            <a:ext cx="6154737" cy="4610100"/>
            <a:chOff x="297656" y="227806"/>
            <a:chExt cx="6838950" cy="5121909"/>
          </a:xfrm>
        </p:grpSpPr>
        <p:pic>
          <p:nvPicPr>
            <p:cNvPr id="19461" name="Picture 8" descr="26_21-ThreeDomains-U">
              <a:extLst>
                <a:ext uri="{FF2B5EF4-FFF2-40B4-BE49-F238E27FC236}">
                  <a16:creationId xmlns:a16="http://schemas.microsoft.com/office/drawing/2014/main" id="{22491E33-B245-46CF-856A-FB188485C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56" y="227806"/>
              <a:ext cx="6838950" cy="512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2" name="TextBox 9">
              <a:extLst>
                <a:ext uri="{FF2B5EF4-FFF2-40B4-BE49-F238E27FC236}">
                  <a16:creationId xmlns:a16="http://schemas.microsoft.com/office/drawing/2014/main" id="{588370EE-FE72-4A14-AE3E-39697CD11D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371" y="472281"/>
              <a:ext cx="90370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nl-NL" altLang="nl-NL" sz="1600">
                  <a:solidFill>
                    <a:schemeClr val="tx1"/>
                  </a:solidFill>
                </a:rPr>
                <a:t>Eukarya</a:t>
              </a:r>
            </a:p>
          </p:txBody>
        </p:sp>
        <p:sp>
          <p:nvSpPr>
            <p:cNvPr id="19463" name="TextBox 10">
              <a:extLst>
                <a:ext uri="{FF2B5EF4-FFF2-40B4-BE49-F238E27FC236}">
                  <a16:creationId xmlns:a16="http://schemas.microsoft.com/office/drawing/2014/main" id="{19993375-F7F1-499B-959A-55E5EE45C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8104" y="4606622"/>
              <a:ext cx="9118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nl-NL" altLang="nl-NL" sz="1600">
                  <a:solidFill>
                    <a:schemeClr val="tx1"/>
                  </a:solidFill>
                </a:rPr>
                <a:t>Bacteria</a:t>
              </a:r>
            </a:p>
          </p:txBody>
        </p:sp>
        <p:sp>
          <p:nvSpPr>
            <p:cNvPr id="19464" name="TextBox 11">
              <a:extLst>
                <a:ext uri="{FF2B5EF4-FFF2-40B4-BE49-F238E27FC236}">
                  <a16:creationId xmlns:a16="http://schemas.microsoft.com/office/drawing/2014/main" id="{AD372B2A-5BB0-4EA0-B4E3-01206AB8FB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648" y="4606622"/>
              <a:ext cx="911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nl-NL" altLang="nl-NL" sz="1600">
                  <a:solidFill>
                    <a:schemeClr val="tx1"/>
                  </a:solidFill>
                </a:rPr>
                <a:t>Archaea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3ABD70-FA70-4EC3-8D48-B7E2086A0828}"/>
                </a:ext>
              </a:extLst>
            </p:cNvPr>
            <p:cNvSpPr/>
            <p:nvPr/>
          </p:nvSpPr>
          <p:spPr>
            <a:xfrm>
              <a:off x="297656" y="2709393"/>
              <a:ext cx="6838950" cy="250804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nl-NL" sz="1600">
                <a:solidFill>
                  <a:schemeClr val="tx1"/>
                </a:solidFill>
              </a:endParaRPr>
            </a:p>
          </p:txBody>
        </p:sp>
        <p:sp>
          <p:nvSpPr>
            <p:cNvPr id="19466" name="TextBox 13">
              <a:extLst>
                <a:ext uri="{FF2B5EF4-FFF2-40B4-BE49-F238E27FC236}">
                  <a16:creationId xmlns:a16="http://schemas.microsoft.com/office/drawing/2014/main" id="{0492F0FE-8F05-4852-82B1-12429F4C5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848" y="4753084"/>
              <a:ext cx="14558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nl-NL" altLang="nl-NL" sz="1600" b="1">
                  <a:solidFill>
                    <a:schemeClr val="tx1"/>
                  </a:solidFill>
                </a:rPr>
                <a:t>Prokaryoten</a:t>
              </a: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jdelijke aanduiding voor dianummer 5">
            <a:extLst>
              <a:ext uri="{FF2B5EF4-FFF2-40B4-BE49-F238E27FC236}">
                <a16:creationId xmlns:a16="http://schemas.microsoft.com/office/drawing/2014/main" id="{BEC446F8-E95B-470A-8EC3-58585017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9C70A14-831E-432D-B38C-54F91FB81FE7}" type="slidenum">
              <a:rPr lang="en-US" altLang="nl-NL" smtClean="0"/>
              <a:pPr/>
              <a:t>6</a:t>
            </a:fld>
            <a:endParaRPr lang="en-US" altLang="nl-NL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1FF921E8-CA01-4281-BF3D-2C24A45F8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Bacteriën en Archaea</a:t>
            </a:r>
          </a:p>
        </p:txBody>
      </p:sp>
      <p:sp>
        <p:nvSpPr>
          <p:cNvPr id="21508" name="Text Box 5">
            <a:extLst>
              <a:ext uri="{FF2B5EF4-FFF2-40B4-BE49-F238E27FC236}">
                <a16:creationId xmlns:a16="http://schemas.microsoft.com/office/drawing/2014/main" id="{3C615963-3C98-4200-AFA8-3B3215BD8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2060575"/>
            <a:ext cx="6596063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2200" u="sng">
                <a:solidFill>
                  <a:schemeClr val="tx1"/>
                </a:solidFill>
              </a:rPr>
              <a:t>Algemene kenmerken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unicellulair (meerderheid, sommigen aggregeren)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grootte 0,1-10 </a:t>
            </a:r>
            <a:r>
              <a:rPr lang="nl-NL" altLang="nl-NL" sz="2000">
                <a:solidFill>
                  <a:schemeClr val="tx1"/>
                </a:solidFill>
                <a:cs typeface="Arial" panose="020B0604020202020204" pitchFamily="34" charset="0"/>
              </a:rPr>
              <a:t>μm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verschillende vormen (bolvormig, staaf, spiraalvormig)</a:t>
            </a:r>
            <a:r>
              <a:rPr lang="nl-NL" altLang="nl-NL" sz="200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21509" name="Text Box 12">
            <a:extLst>
              <a:ext uri="{FF2B5EF4-FFF2-40B4-BE49-F238E27FC236}">
                <a16:creationId xmlns:a16="http://schemas.microsoft.com/office/drawing/2014/main" id="{D7A499B8-7049-4BFE-8003-58BE72680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6111875"/>
            <a:ext cx="33623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600" i="1">
                <a:solidFill>
                  <a:schemeClr val="tx1"/>
                </a:solidFill>
              </a:rPr>
              <a:t>Staphylococcus aureus</a:t>
            </a:r>
            <a:r>
              <a:rPr lang="nl-NL" altLang="nl-NL" sz="1600">
                <a:solidFill>
                  <a:schemeClr val="tx1"/>
                </a:solidFill>
              </a:rPr>
              <a:t>                	</a:t>
            </a:r>
          </a:p>
        </p:txBody>
      </p:sp>
      <p:pic>
        <p:nvPicPr>
          <p:cNvPr id="21510" name="Picture 2">
            <a:extLst>
              <a:ext uri="{FF2B5EF4-FFF2-40B4-BE49-F238E27FC236}">
                <a16:creationId xmlns:a16="http://schemas.microsoft.com/office/drawing/2014/main" id="{FE62B5F5-32D3-4C44-BFD7-365AEF48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4408488"/>
            <a:ext cx="2514600" cy="174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Rechthoek 1">
            <a:extLst>
              <a:ext uri="{FF2B5EF4-FFF2-40B4-BE49-F238E27FC236}">
                <a16:creationId xmlns:a16="http://schemas.microsoft.com/office/drawing/2014/main" id="{1AA7D931-4EEB-4587-99E2-4FF86E94E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4388" y="6115050"/>
            <a:ext cx="3876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600" i="1">
                <a:solidFill>
                  <a:schemeClr val="tx1"/>
                </a:solidFill>
              </a:rPr>
              <a:t>Pseudomonas aeruginosa               	</a:t>
            </a:r>
          </a:p>
        </p:txBody>
      </p:sp>
      <p:sp>
        <p:nvSpPr>
          <p:cNvPr id="21512" name="Rechthoek 2">
            <a:extLst>
              <a:ext uri="{FF2B5EF4-FFF2-40B4-BE49-F238E27FC236}">
                <a16:creationId xmlns:a16="http://schemas.microsoft.com/office/drawing/2014/main" id="{70527EE3-B3F0-4B63-AE24-1C94182FD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588" y="6064250"/>
            <a:ext cx="2030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nl-NL" altLang="nl-NL" sz="1600" i="1">
                <a:solidFill>
                  <a:schemeClr val="tx1"/>
                </a:solidFill>
              </a:rPr>
              <a:t>Borrelia burgdorferi</a:t>
            </a:r>
            <a:r>
              <a:rPr lang="nl-NL" altLang="nl-NL" i="1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21513" name="Afbeelding 1">
            <a:extLst>
              <a:ext uri="{FF2B5EF4-FFF2-40B4-BE49-F238E27FC236}">
                <a16:creationId xmlns:a16="http://schemas.microsoft.com/office/drawing/2014/main" id="{9353E95E-2A03-4F11-8CF9-30D208995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408488"/>
            <a:ext cx="2303462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Rechthoek 2">
            <a:extLst>
              <a:ext uri="{FF2B5EF4-FFF2-40B4-BE49-F238E27FC236}">
                <a16:creationId xmlns:a16="http://schemas.microsoft.com/office/drawing/2014/main" id="{014816A9-677F-4720-A0CE-DBADDEB34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6394450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https://en.wikipedia.org/wiki/Staphylococcus_aureus</a:t>
            </a:r>
          </a:p>
        </p:txBody>
      </p:sp>
      <p:sp>
        <p:nvSpPr>
          <p:cNvPr id="21515" name="Rechthoek 3">
            <a:extLst>
              <a:ext uri="{FF2B5EF4-FFF2-40B4-BE49-F238E27FC236}">
                <a16:creationId xmlns:a16="http://schemas.microsoft.com/office/drawing/2014/main" id="{4C775D60-723C-4126-AEAC-A9C12B30B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25" y="6376988"/>
            <a:ext cx="25447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http://www.ehagroup.com/resources/pathogens/pseudomonas-aeruginosa/</a:t>
            </a:r>
          </a:p>
        </p:txBody>
      </p:sp>
      <p:pic>
        <p:nvPicPr>
          <p:cNvPr id="21516" name="Afbeelding 4">
            <a:extLst>
              <a:ext uri="{FF2B5EF4-FFF2-40B4-BE49-F238E27FC236}">
                <a16:creationId xmlns:a16="http://schemas.microsoft.com/office/drawing/2014/main" id="{85A57EBD-45FE-4C2D-8901-45AF91768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3" y="4408488"/>
            <a:ext cx="2359025" cy="174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7" name="Rechthoek 5">
            <a:extLst>
              <a:ext uri="{FF2B5EF4-FFF2-40B4-BE49-F238E27FC236}">
                <a16:creationId xmlns:a16="http://schemas.microsoft.com/office/drawing/2014/main" id="{C4B3825A-7C8C-49DB-83FE-1D640F5AC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6389688"/>
            <a:ext cx="45720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https://medlineplus.gov/ency/imagepages/1427.htm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jdelijke aanduiding voor dianummer 5">
            <a:extLst>
              <a:ext uri="{FF2B5EF4-FFF2-40B4-BE49-F238E27FC236}">
                <a16:creationId xmlns:a16="http://schemas.microsoft.com/office/drawing/2014/main" id="{CE5B04DB-ACA5-4A1F-8C3F-5CEFB99D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D7DB674-53E5-4562-84FF-8149AFEE1D9D}" type="slidenum">
              <a:rPr lang="en-US" altLang="nl-NL" smtClean="0"/>
              <a:pPr/>
              <a:t>7</a:t>
            </a:fld>
            <a:endParaRPr lang="en-US" altLang="nl-NL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6A93E4D-F5C9-4FCD-B0CA-0743B46BD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Staphylococcus Aureus</a:t>
            </a:r>
          </a:p>
        </p:txBody>
      </p:sp>
      <p:sp>
        <p:nvSpPr>
          <p:cNvPr id="23556" name="Text Box 5">
            <a:extLst>
              <a:ext uri="{FF2B5EF4-FFF2-40B4-BE49-F238E27FC236}">
                <a16:creationId xmlns:a16="http://schemas.microsoft.com/office/drawing/2014/main" id="{BF3073FD-9FB9-4F70-94C4-0B304C408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2974975"/>
            <a:ext cx="69643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Gram positief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Trosvorming (druiven) NB </a:t>
            </a:r>
            <a:r>
              <a:rPr lang="nl-NL" altLang="nl-NL" sz="2000" i="1">
                <a:solidFill>
                  <a:schemeClr val="tx1"/>
                </a:solidFill>
              </a:rPr>
              <a:t>Streptococcus </a:t>
            </a:r>
            <a:r>
              <a:rPr lang="nl-NL" altLang="nl-NL" sz="2000">
                <a:solidFill>
                  <a:schemeClr val="tx1"/>
                </a:solidFill>
              </a:rPr>
              <a:t>groeien in ketens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20-30% van de populatie (huid en slijmvliezen)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Toxinen</a:t>
            </a: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Veroorzaker Impetigo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Meticilline resistente stammen – MRSA </a:t>
            </a:r>
          </a:p>
        </p:txBody>
      </p:sp>
      <p:sp>
        <p:nvSpPr>
          <p:cNvPr id="23557" name="Text Box 6">
            <a:extLst>
              <a:ext uri="{FF2B5EF4-FFF2-40B4-BE49-F238E27FC236}">
                <a16:creationId xmlns:a16="http://schemas.microsoft.com/office/drawing/2014/main" id="{5EC70905-1F07-4AA5-9745-6D3661074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688" y="3252788"/>
            <a:ext cx="2036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400" i="1">
                <a:solidFill>
                  <a:schemeClr val="tx1"/>
                </a:solidFill>
              </a:rPr>
              <a:t>Staphylococcus aureus</a:t>
            </a:r>
          </a:p>
        </p:txBody>
      </p:sp>
      <p:pic>
        <p:nvPicPr>
          <p:cNvPr id="23558" name="Picture 3">
            <a:extLst>
              <a:ext uri="{FF2B5EF4-FFF2-40B4-BE49-F238E27FC236}">
                <a16:creationId xmlns:a16="http://schemas.microsoft.com/office/drawing/2014/main" id="{EBD28198-092F-4951-BF63-31E3C2913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773238"/>
            <a:ext cx="3038475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ep 3">
            <a:extLst>
              <a:ext uri="{FF2B5EF4-FFF2-40B4-BE49-F238E27FC236}">
                <a16:creationId xmlns:a16="http://schemas.microsoft.com/office/drawing/2014/main" id="{CC762E88-37AB-45AC-B3C6-C80A4FBA93C2}"/>
              </a:ext>
            </a:extLst>
          </p:cNvPr>
          <p:cNvGrpSpPr>
            <a:grpSpLocks/>
          </p:cNvGrpSpPr>
          <p:nvPr/>
        </p:nvGrpSpPr>
        <p:grpSpPr bwMode="auto">
          <a:xfrm>
            <a:off x="3963988" y="3998913"/>
            <a:ext cx="3567112" cy="2598737"/>
            <a:chOff x="3963804" y="3998913"/>
            <a:chExt cx="3567296" cy="2598737"/>
          </a:xfrm>
        </p:grpSpPr>
        <p:pic>
          <p:nvPicPr>
            <p:cNvPr id="23561" name="Picture 1">
              <a:extLst>
                <a:ext uri="{FF2B5EF4-FFF2-40B4-BE49-F238E27FC236}">
                  <a16:creationId xmlns:a16="http://schemas.microsoft.com/office/drawing/2014/main" id="{CF715F72-661D-42BE-8864-26370C05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58" t="26057" r="32835" b="26572"/>
            <a:stretch>
              <a:fillRect/>
            </a:stretch>
          </p:blipFill>
          <p:spPr bwMode="auto">
            <a:xfrm>
              <a:off x="3983038" y="3998913"/>
              <a:ext cx="3548062" cy="2598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Tekstvak 2">
              <a:extLst>
                <a:ext uri="{FF2B5EF4-FFF2-40B4-BE49-F238E27FC236}">
                  <a16:creationId xmlns:a16="http://schemas.microsoft.com/office/drawing/2014/main" id="{B7F81326-B85B-4959-A23D-273FB336B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804" y="6351429"/>
              <a:ext cx="273630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nl-NL" altLang="nl-NL" sz="1000"/>
                <a:t>Bron: Titia Vrenken </a:t>
              </a:r>
            </a:p>
          </p:txBody>
        </p:sp>
      </p:grpSp>
      <p:sp>
        <p:nvSpPr>
          <p:cNvPr id="23560" name="Rechthoek 4">
            <a:extLst>
              <a:ext uri="{FF2B5EF4-FFF2-40B4-BE49-F238E27FC236}">
                <a16:creationId xmlns:a16="http://schemas.microsoft.com/office/drawing/2014/main" id="{B11B6D73-D6CB-4E5E-AD0C-3E6B0B393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7863" y="3484563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http://textbookofbacteriology.net/staph.html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jdelijke aanduiding voor dianummer 5">
            <a:extLst>
              <a:ext uri="{FF2B5EF4-FFF2-40B4-BE49-F238E27FC236}">
                <a16:creationId xmlns:a16="http://schemas.microsoft.com/office/drawing/2014/main" id="{43EDC6D1-5004-42C7-8445-87C13BFA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8761F27-A7CD-46DE-A3CC-6818BC700FAC}" type="slidenum">
              <a:rPr lang="en-US" altLang="nl-NL" smtClean="0"/>
              <a:pPr/>
              <a:t>8</a:t>
            </a:fld>
            <a:endParaRPr lang="en-US" altLang="nl-NL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A471A7A4-D4EB-4BE4-98D2-A7E2123F7A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Pseudomonas aeruginosa</a:t>
            </a:r>
          </a:p>
        </p:txBody>
      </p:sp>
      <p:sp>
        <p:nvSpPr>
          <p:cNvPr id="25604" name="Text Box 5">
            <a:extLst>
              <a:ext uri="{FF2B5EF4-FFF2-40B4-BE49-F238E27FC236}">
                <a16:creationId xmlns:a16="http://schemas.microsoft.com/office/drawing/2014/main" id="{94D7628B-4FA6-48C5-A175-E12E925D5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2974975"/>
            <a:ext cx="54530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Gram negatief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Biofilm of unicellulair</a:t>
            </a: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Flagellum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Bodem/water, oppervlakte plant en mens</a:t>
            </a: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Pathogeen, ontstekingen (wond, blaas, long)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Resistentie!</a:t>
            </a:r>
          </a:p>
        </p:txBody>
      </p:sp>
      <p:pic>
        <p:nvPicPr>
          <p:cNvPr id="25605" name="Picture 3">
            <a:extLst>
              <a:ext uri="{FF2B5EF4-FFF2-40B4-BE49-F238E27FC236}">
                <a16:creationId xmlns:a16="http://schemas.microsoft.com/office/drawing/2014/main" id="{24A140E1-93C6-46C4-9928-19945D467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t="16212" b="6143"/>
          <a:stretch>
            <a:fillRect/>
          </a:stretch>
        </p:blipFill>
        <p:spPr bwMode="auto">
          <a:xfrm>
            <a:off x="6045200" y="1839913"/>
            <a:ext cx="315277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6">
            <a:extLst>
              <a:ext uri="{FF2B5EF4-FFF2-40B4-BE49-F238E27FC236}">
                <a16:creationId xmlns:a16="http://schemas.microsoft.com/office/drawing/2014/main" id="{0B666AE4-80AF-4511-9E1E-DFD9E3314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688" y="3481388"/>
            <a:ext cx="2173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400" i="1"/>
              <a:t>Pseudomona aeruginosa</a:t>
            </a:r>
          </a:p>
        </p:txBody>
      </p:sp>
      <p:sp>
        <p:nvSpPr>
          <p:cNvPr id="25607" name="Rechthoek 1">
            <a:extLst>
              <a:ext uri="{FF2B5EF4-FFF2-40B4-BE49-F238E27FC236}">
                <a16:creationId xmlns:a16="http://schemas.microsoft.com/office/drawing/2014/main" id="{EB108570-3F79-4DCE-AED9-386B877A2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3841750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https://www.youtube.com/watch?v=8E3_e1TWac4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jdelijke aanduiding voor dianummer 5">
            <a:extLst>
              <a:ext uri="{FF2B5EF4-FFF2-40B4-BE49-F238E27FC236}">
                <a16:creationId xmlns:a16="http://schemas.microsoft.com/office/drawing/2014/main" id="{8B8BB6FF-7B1E-486F-BD9B-781D5695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CF75CC4-7763-441F-966A-8563948C802D}" type="slidenum">
              <a:rPr lang="en-US" altLang="nl-NL" smtClean="0"/>
              <a:pPr/>
              <a:t>9</a:t>
            </a:fld>
            <a:endParaRPr lang="en-US" altLang="nl-NL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728055F7-4B40-4C37-A2FE-655BD20EB3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z="3600"/>
              <a:t>Borrelia burgdorferi</a:t>
            </a:r>
          </a:p>
        </p:txBody>
      </p:sp>
      <p:sp>
        <p:nvSpPr>
          <p:cNvPr id="27652" name="Text Box 5">
            <a:extLst>
              <a:ext uri="{FF2B5EF4-FFF2-40B4-BE49-F238E27FC236}">
                <a16:creationId xmlns:a16="http://schemas.microsoft.com/office/drawing/2014/main" id="{E27F6E8B-0ACE-44BF-856C-4347C9C3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2205038"/>
            <a:ext cx="508158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 “Gram negatief”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Lengte 20 – 30 µm, breedte 0,2 – 0,3 µm</a:t>
            </a: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Flagellum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Natuur (muizen)</a:t>
            </a: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endParaRPr lang="nl-NL" altLang="nl-NL" sz="200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Tx/>
              <a:buChar char="•"/>
            </a:pPr>
            <a:r>
              <a:rPr lang="nl-NL" altLang="nl-NL" sz="2000">
                <a:solidFill>
                  <a:schemeClr val="tx1"/>
                </a:solidFill>
              </a:rPr>
              <a:t> Pathogeen, ziekte van Lyme</a:t>
            </a:r>
          </a:p>
        </p:txBody>
      </p:sp>
      <p:sp>
        <p:nvSpPr>
          <p:cNvPr id="27653" name="Text Box 6">
            <a:extLst>
              <a:ext uri="{FF2B5EF4-FFF2-40B4-BE49-F238E27FC236}">
                <a16:creationId xmlns:a16="http://schemas.microsoft.com/office/drawing/2014/main" id="{BEEE1EB2-0793-481E-BE1E-1551D2CB0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1013" y="3443288"/>
            <a:ext cx="1716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nl-NL" sz="1400" i="1">
                <a:solidFill>
                  <a:schemeClr val="tx1"/>
                </a:solidFill>
              </a:rPr>
              <a:t>Borrelia burgdorferi</a:t>
            </a:r>
          </a:p>
        </p:txBody>
      </p:sp>
      <p:pic>
        <p:nvPicPr>
          <p:cNvPr id="27654" name="Picture 3">
            <a:extLst>
              <a:ext uri="{FF2B5EF4-FFF2-40B4-BE49-F238E27FC236}">
                <a16:creationId xmlns:a16="http://schemas.microsoft.com/office/drawing/2014/main" id="{30188978-ACEF-499E-AE03-A4E0B371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785938"/>
            <a:ext cx="1905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Rechthoek 1">
            <a:extLst>
              <a:ext uri="{FF2B5EF4-FFF2-40B4-BE49-F238E27FC236}">
                <a16:creationId xmlns:a16="http://schemas.microsoft.com/office/drawing/2014/main" id="{65D73E07-AECF-4A77-AC0F-5FFB1335F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013" y="3697288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https://www.lymenet.nl/info/borrelia-burgdorferi</a:t>
            </a:r>
          </a:p>
        </p:txBody>
      </p:sp>
      <p:sp>
        <p:nvSpPr>
          <p:cNvPr id="27656" name="Rechthoek 3">
            <a:extLst>
              <a:ext uri="{FF2B5EF4-FFF2-40B4-BE49-F238E27FC236}">
                <a16:creationId xmlns:a16="http://schemas.microsoft.com/office/drawing/2014/main" id="{ABFA5C06-AEA6-440C-A18F-4CCC65B63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9025" y="10937875"/>
            <a:ext cx="2517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nl-NL" altLang="nl-NL" sz="800">
                <a:solidFill>
                  <a:schemeClr val="tx1"/>
                </a:solidFill>
              </a:rPr>
              <a:t>https://www.gezondheidenco.nl/28371/teek-symptonen-ziekte-van-lyme/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163EAA70-6E91-45B8-A0FB-A81577EDA7D5}"/>
              </a:ext>
            </a:extLst>
          </p:cNvPr>
          <p:cNvGrpSpPr>
            <a:grpSpLocks/>
          </p:cNvGrpSpPr>
          <p:nvPr/>
        </p:nvGrpSpPr>
        <p:grpSpPr bwMode="auto">
          <a:xfrm>
            <a:off x="3779838" y="3910013"/>
            <a:ext cx="6276975" cy="2922587"/>
            <a:chOff x="3779912" y="3910012"/>
            <a:chExt cx="6276901" cy="2922360"/>
          </a:xfrm>
        </p:grpSpPr>
        <p:pic>
          <p:nvPicPr>
            <p:cNvPr id="27658" name="Picture 11" descr="lyme">
              <a:extLst>
                <a:ext uri="{FF2B5EF4-FFF2-40B4-BE49-F238E27FC236}">
                  <a16:creationId xmlns:a16="http://schemas.microsoft.com/office/drawing/2014/main" id="{90E27EC8-2889-4B56-9CB7-AF9E245F56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299" t="-2689" r="20940" b="2689"/>
            <a:stretch>
              <a:fillRect/>
            </a:stretch>
          </p:blipFill>
          <p:spPr bwMode="auto">
            <a:xfrm>
              <a:off x="5971999" y="4437807"/>
              <a:ext cx="2996555" cy="236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9" name="Afbeelding 2">
              <a:extLst>
                <a:ext uri="{FF2B5EF4-FFF2-40B4-BE49-F238E27FC236}">
                  <a16:creationId xmlns:a16="http://schemas.microsoft.com/office/drawing/2014/main" id="{D3E1947D-F771-469A-A06F-9AA492273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3910012"/>
              <a:ext cx="2857500" cy="231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0" name="Rechthoek 4">
              <a:extLst>
                <a:ext uri="{FF2B5EF4-FFF2-40B4-BE49-F238E27FC236}">
                  <a16:creationId xmlns:a16="http://schemas.microsoft.com/office/drawing/2014/main" id="{1C280BCF-EF1F-4C7E-AC84-787DF2759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4813" y="6616928"/>
              <a:ext cx="45720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nl-NL" altLang="nl-NL" sz="800">
                  <a:solidFill>
                    <a:schemeClr val="tx1"/>
                  </a:solidFill>
                </a:rPr>
                <a:t>https://www.gezondheidenco.nl/28371/teek-symptonen-ziekte-van-lyme/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4DF52CD1518440A9410417543192CF" ma:contentTypeVersion="13" ma:contentTypeDescription="Een nieuw document maken." ma:contentTypeScope="" ma:versionID="e616238cc5925e9e37691cb831a4a9b3">
  <xsd:schema xmlns:xsd="http://www.w3.org/2001/XMLSchema" xmlns:xs="http://www.w3.org/2001/XMLSchema" xmlns:p="http://schemas.microsoft.com/office/2006/metadata/properties" xmlns:ns3="41d31240-3f9b-4160-aa9d-7e114304e6cc" xmlns:ns4="d665bda0-32f6-4388-bc96-c7f43a2006b3" targetNamespace="http://schemas.microsoft.com/office/2006/metadata/properties" ma:root="true" ma:fieldsID="e3e86890dcac39b30ffa25f77eee046c" ns3:_="" ns4:_="">
    <xsd:import namespace="41d31240-3f9b-4160-aa9d-7e114304e6cc"/>
    <xsd:import namespace="d665bda0-32f6-4388-bc96-c7f43a2006b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31240-3f9b-4160-aa9d-7e114304e6c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bda0-32f6-4388-bc96-c7f43a200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779CF8-1A1B-4588-B9D3-3086F602C1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d31240-3f9b-4160-aa9d-7e114304e6cc"/>
    <ds:schemaRef ds:uri="d665bda0-32f6-4388-bc96-c7f43a2006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49A4F4-1155-492B-B8DB-567781445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8F81ED-299D-43F4-B6BF-91E3BECFA325}">
  <ds:schemaRefs>
    <ds:schemaRef ds:uri="41d31240-3f9b-4160-aa9d-7e114304e6c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d665bda0-32f6-4388-bc96-c7f43a2006b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4673</TotalTime>
  <Words>1230</Words>
  <Application>Microsoft Office PowerPoint</Application>
  <PresentationFormat>Diavoorstelling (4:3)</PresentationFormat>
  <Paragraphs>481</Paragraphs>
  <Slides>31</Slides>
  <Notes>24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8" baseType="lpstr">
      <vt:lpstr>SimSun</vt:lpstr>
      <vt:lpstr>Arial</vt:lpstr>
      <vt:lpstr>Arial Unicode MS</vt:lpstr>
      <vt:lpstr>Tahoma</vt:lpstr>
      <vt:lpstr>Times New Roman</vt:lpstr>
      <vt:lpstr>Wingdings</vt:lpstr>
      <vt:lpstr>Blends</vt:lpstr>
      <vt:lpstr>Hoofdstuk 27 Prokaryoten</vt:lpstr>
      <vt:lpstr>Leerdoelen hoofdstuk 27</vt:lpstr>
      <vt:lpstr>Opdracht stellingen</vt:lpstr>
      <vt:lpstr>Stellingen</vt:lpstr>
      <vt:lpstr>3 Domeinen</vt:lpstr>
      <vt:lpstr>Bacteriën en Archaea</vt:lpstr>
      <vt:lpstr>Staphylococcus Aureus</vt:lpstr>
      <vt:lpstr>Pseudomonas aeruginosa</vt:lpstr>
      <vt:lpstr>Borrelia burgdorferi</vt:lpstr>
      <vt:lpstr>Eukaryoten en prokaryoten</vt:lpstr>
      <vt:lpstr>Antibiotica </vt:lpstr>
      <vt:lpstr>Kapsel en fimbria </vt:lpstr>
      <vt:lpstr>Endosporen</vt:lpstr>
      <vt:lpstr>Beweging</vt:lpstr>
      <vt:lpstr>Flagel (zweepstaart/zweephaar)</vt:lpstr>
      <vt:lpstr>Organisatie van een prokaryote cel</vt:lpstr>
      <vt:lpstr>Organisatie van een prokaryote cel</vt:lpstr>
      <vt:lpstr>Voortplanting</vt:lpstr>
      <vt:lpstr>Belangrijke kenmerken prokaryoten</vt:lpstr>
      <vt:lpstr>Genetische variatie </vt:lpstr>
      <vt:lpstr>Opdracht</vt:lpstr>
      <vt:lpstr>Voedingsvormen</vt:lpstr>
      <vt:lpstr>Voorbeelden</vt:lpstr>
      <vt:lpstr>Zuurstof en metabolisme</vt:lpstr>
      <vt:lpstr>Metabolische samenwerking</vt:lpstr>
      <vt:lpstr>Fylogenie</vt:lpstr>
      <vt:lpstr>Archaea</vt:lpstr>
      <vt:lpstr>Kenmerken van de 3 domeinen</vt:lpstr>
      <vt:lpstr>Rol van prokaryoten in de biosfeer</vt:lpstr>
      <vt:lpstr>Lusten en lasten van prokaryoten</vt:lpstr>
      <vt:lpstr>Leerdoelen hoofdstuk 27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Gebruiker</dc:creator>
  <cp:lastModifiedBy>Vrenken TE, Titia</cp:lastModifiedBy>
  <cp:revision>556</cp:revision>
  <cp:lastPrinted>2014-09-02T08:07:33Z</cp:lastPrinted>
  <dcterms:created xsi:type="dcterms:W3CDTF">2006-08-29T16:18:10Z</dcterms:created>
  <dcterms:modified xsi:type="dcterms:W3CDTF">2020-10-02T10:57:14Z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0x010100FD4DF52CD1518440A9410417543192CF</vt:lpwstr>
  </property>
</Properties>
</file>